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10" r:id="rId2"/>
    <p:sldId id="409" r:id="rId3"/>
    <p:sldId id="431" r:id="rId4"/>
    <p:sldId id="412" r:id="rId5"/>
    <p:sldId id="413" r:id="rId6"/>
    <p:sldId id="357" r:id="rId7"/>
    <p:sldId id="359" r:id="rId8"/>
    <p:sldId id="361" r:id="rId9"/>
    <p:sldId id="363" r:id="rId10"/>
    <p:sldId id="364" r:id="rId11"/>
    <p:sldId id="341" r:id="rId12"/>
    <p:sldId id="368" r:id="rId13"/>
    <p:sldId id="275" r:id="rId14"/>
    <p:sldId id="415" r:id="rId15"/>
    <p:sldId id="369" r:id="rId16"/>
    <p:sldId id="423" r:id="rId17"/>
    <p:sldId id="367" r:id="rId18"/>
    <p:sldId id="370" r:id="rId19"/>
    <p:sldId id="414" r:id="rId20"/>
    <p:sldId id="334" r:id="rId21"/>
    <p:sldId id="424" r:id="rId22"/>
    <p:sldId id="430" r:id="rId23"/>
    <p:sldId id="420" r:id="rId24"/>
    <p:sldId id="418" r:id="rId25"/>
    <p:sldId id="419" r:id="rId26"/>
    <p:sldId id="422" r:id="rId27"/>
    <p:sldId id="381" r:id="rId28"/>
    <p:sldId id="421" r:id="rId29"/>
    <p:sldId id="257" r:id="rId30"/>
    <p:sldId id="426" r:id="rId31"/>
    <p:sldId id="390" r:id="rId32"/>
    <p:sldId id="427" r:id="rId33"/>
    <p:sldId id="428" r:id="rId34"/>
    <p:sldId id="393" r:id="rId35"/>
    <p:sldId id="429" r:id="rId36"/>
    <p:sldId id="391" r:id="rId37"/>
    <p:sldId id="397" r:id="rId38"/>
    <p:sldId id="388" r:id="rId39"/>
    <p:sldId id="262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3F1"/>
    <a:srgbClr val="73FDD6"/>
    <a:srgbClr val="002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6"/>
  </p:normalViewPr>
  <p:slideViewPr>
    <p:cSldViewPr>
      <p:cViewPr varScale="1">
        <p:scale>
          <a:sx n="78" d="100"/>
          <a:sy n="78" d="100"/>
        </p:scale>
        <p:origin x="5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ABCCC-1028-4F54-B76F-FD46D7CC95D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89D12-88FE-4D36-A6D2-8F149B5A5353}">
      <dgm:prSet/>
      <dgm:spPr/>
      <dgm:t>
        <a:bodyPr/>
        <a:lstStyle/>
        <a:p>
          <a:r>
            <a:rPr lang="pt-BR" b="0" dirty="0"/>
            <a:t>Os membros do FEP atuam em quatro grupos de trabalho (GT)</a:t>
          </a:r>
          <a:endParaRPr lang="en-US" b="0" dirty="0"/>
        </a:p>
      </dgm:t>
    </dgm:pt>
    <dgm:pt modelId="{4BEB7D98-7B7D-4EC4-A767-EACF667FDFFB}" type="parTrans" cxnId="{155A602B-D666-4E64-848E-569A7637A170}">
      <dgm:prSet/>
      <dgm:spPr/>
      <dgm:t>
        <a:bodyPr/>
        <a:lstStyle/>
        <a:p>
          <a:endParaRPr lang="en-US"/>
        </a:p>
      </dgm:t>
    </dgm:pt>
    <dgm:pt modelId="{D8B13A8C-FED1-4EA6-892E-8F928F2A7E01}" type="sibTrans" cxnId="{155A602B-D666-4E64-848E-569A7637A170}">
      <dgm:prSet/>
      <dgm:spPr/>
      <dgm:t>
        <a:bodyPr/>
        <a:lstStyle/>
        <a:p>
          <a:endParaRPr lang="en-US"/>
        </a:p>
      </dgm:t>
    </dgm:pt>
    <dgm:pt modelId="{8B0AE27D-36CB-4E46-B765-615FB706CDE6}">
      <dgm:prSet/>
      <dgm:spPr/>
      <dgm:t>
        <a:bodyPr/>
        <a:lstStyle/>
        <a:p>
          <a:r>
            <a:rPr lang="pt-BR"/>
            <a:t>Cada GT tem um ou mais coordenador(es) e vários membros, que se reúnem de forma remota segundo  agenda consensuada entre seus participantes </a:t>
          </a:r>
          <a:endParaRPr lang="en-US"/>
        </a:p>
      </dgm:t>
    </dgm:pt>
    <dgm:pt modelId="{C5378F54-9886-44CF-A50D-3D024E5A0016}" type="parTrans" cxnId="{21FC114F-02EB-4706-A1AF-3F37E5BA3B2A}">
      <dgm:prSet/>
      <dgm:spPr/>
      <dgm:t>
        <a:bodyPr/>
        <a:lstStyle/>
        <a:p>
          <a:endParaRPr lang="en-US"/>
        </a:p>
      </dgm:t>
    </dgm:pt>
    <dgm:pt modelId="{669DAD63-D71B-48CD-B320-A8AA380EC68D}" type="sibTrans" cxnId="{21FC114F-02EB-4706-A1AF-3F37E5BA3B2A}">
      <dgm:prSet/>
      <dgm:spPr/>
      <dgm:t>
        <a:bodyPr/>
        <a:lstStyle/>
        <a:p>
          <a:endParaRPr lang="en-US"/>
        </a:p>
      </dgm:t>
    </dgm:pt>
    <dgm:pt modelId="{92401589-B094-4509-BD44-EA1BA7E7F10D}">
      <dgm:prSet/>
      <dgm:spPr/>
      <dgm:t>
        <a:bodyPr/>
        <a:lstStyle/>
        <a:p>
          <a:r>
            <a:rPr lang="pt-BR"/>
            <a:t>A cada 2 semanas, há uma reunião também virtual com participação de todos os membros do FEP, às segundas-feiras, de 18.00 às 19.30h</a:t>
          </a:r>
          <a:endParaRPr lang="en-US"/>
        </a:p>
      </dgm:t>
    </dgm:pt>
    <dgm:pt modelId="{40D0253B-7560-47CC-BD99-4C7BEB7EC1FF}" type="parTrans" cxnId="{380425B5-66FC-48B4-9D24-B075AA7EA760}">
      <dgm:prSet/>
      <dgm:spPr/>
      <dgm:t>
        <a:bodyPr/>
        <a:lstStyle/>
        <a:p>
          <a:endParaRPr lang="en-US"/>
        </a:p>
      </dgm:t>
    </dgm:pt>
    <dgm:pt modelId="{97236DE2-70EE-4D17-A518-F08AE1C17D57}" type="sibTrans" cxnId="{380425B5-66FC-48B4-9D24-B075AA7EA760}">
      <dgm:prSet/>
      <dgm:spPr/>
      <dgm:t>
        <a:bodyPr/>
        <a:lstStyle/>
        <a:p>
          <a:endParaRPr lang="en-US"/>
        </a:p>
      </dgm:t>
    </dgm:pt>
    <dgm:pt modelId="{B7370814-5F84-41A8-8378-624775D950AA}">
      <dgm:prSet/>
      <dgm:spPr/>
      <dgm:t>
        <a:bodyPr/>
        <a:lstStyle/>
        <a:p>
          <a:r>
            <a:rPr lang="pt-BR"/>
            <a:t>Alternadamente os grupos 1 e 2 ou 3 e 4 apresentam as discussões internas do GT, os temas discutidos e os encaminhamentos feitos</a:t>
          </a:r>
          <a:endParaRPr lang="en-US"/>
        </a:p>
      </dgm:t>
    </dgm:pt>
    <dgm:pt modelId="{638A6B53-38D2-46E0-8ACA-79D9FFF66334}" type="parTrans" cxnId="{FBA5E8F1-5A76-4F57-8643-17903B6645B3}">
      <dgm:prSet/>
      <dgm:spPr/>
      <dgm:t>
        <a:bodyPr/>
        <a:lstStyle/>
        <a:p>
          <a:endParaRPr lang="en-US"/>
        </a:p>
      </dgm:t>
    </dgm:pt>
    <dgm:pt modelId="{19B94E76-2F0F-4FB2-A27F-1484CEC5D598}" type="sibTrans" cxnId="{FBA5E8F1-5A76-4F57-8643-17903B6645B3}">
      <dgm:prSet/>
      <dgm:spPr/>
      <dgm:t>
        <a:bodyPr/>
        <a:lstStyle/>
        <a:p>
          <a:endParaRPr lang="en-US"/>
        </a:p>
      </dgm:t>
    </dgm:pt>
    <dgm:pt modelId="{0F724A3C-002A-481A-96BE-3C36AD17095E}">
      <dgm:prSet/>
      <dgm:spPr/>
      <dgm:t>
        <a:bodyPr/>
        <a:lstStyle/>
        <a:p>
          <a:r>
            <a:rPr lang="pt-BR"/>
            <a:t>Com isso, todos os participantes do FEP tomam conhecimento e podem opinar/interagir sobre todo o trabalho realizado pelo Fórum.</a:t>
          </a:r>
          <a:endParaRPr lang="en-US"/>
        </a:p>
      </dgm:t>
    </dgm:pt>
    <dgm:pt modelId="{6C362781-D29C-44FD-91A9-907080D60303}" type="parTrans" cxnId="{F8D66979-090F-4F28-9BFA-EB554F920B0C}">
      <dgm:prSet/>
      <dgm:spPr/>
      <dgm:t>
        <a:bodyPr/>
        <a:lstStyle/>
        <a:p>
          <a:endParaRPr lang="en-US"/>
        </a:p>
      </dgm:t>
    </dgm:pt>
    <dgm:pt modelId="{5CB5F744-A842-41E1-94D6-5F88B248862C}" type="sibTrans" cxnId="{F8D66979-090F-4F28-9BFA-EB554F920B0C}">
      <dgm:prSet/>
      <dgm:spPr/>
      <dgm:t>
        <a:bodyPr/>
        <a:lstStyle/>
        <a:p>
          <a:endParaRPr lang="en-US"/>
        </a:p>
      </dgm:t>
    </dgm:pt>
    <dgm:pt modelId="{14953454-D841-49D7-B61F-0CA4E228CF9F}">
      <dgm:prSet/>
      <dgm:spPr/>
      <dgm:t>
        <a:bodyPr/>
        <a:lstStyle/>
        <a:p>
          <a:r>
            <a:rPr lang="pt-BR"/>
            <a:t>Nessas reuniões conjuntas, tomam-se as deliberações e recomendações gerai</a:t>
          </a:r>
          <a:endParaRPr lang="en-US"/>
        </a:p>
      </dgm:t>
    </dgm:pt>
    <dgm:pt modelId="{399E2C84-5F97-4696-8147-233A8F971F41}" type="parTrans" cxnId="{336E07F0-BD96-41BF-8417-A1E6620B60BF}">
      <dgm:prSet/>
      <dgm:spPr/>
      <dgm:t>
        <a:bodyPr/>
        <a:lstStyle/>
        <a:p>
          <a:endParaRPr lang="en-US"/>
        </a:p>
      </dgm:t>
    </dgm:pt>
    <dgm:pt modelId="{5C5AE3A3-CAA6-4D18-9670-FE101E403343}" type="sibTrans" cxnId="{336E07F0-BD96-41BF-8417-A1E6620B60BF}">
      <dgm:prSet/>
      <dgm:spPr/>
      <dgm:t>
        <a:bodyPr/>
        <a:lstStyle/>
        <a:p>
          <a:endParaRPr lang="en-US"/>
        </a:p>
      </dgm:t>
    </dgm:pt>
    <dgm:pt modelId="{4DDB6C78-0032-4D44-83C1-DB0537456255}" type="pres">
      <dgm:prSet presAssocID="{97CABCCC-1028-4F54-B76F-FD46D7CC95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F48FD0-D14A-7D4B-8B08-607DD34BB0F1}" type="pres">
      <dgm:prSet presAssocID="{3D489D12-88FE-4D36-A6D2-8F149B5A5353}" presName="hierRoot1" presStyleCnt="0">
        <dgm:presLayoutVars>
          <dgm:hierBranch val="init"/>
        </dgm:presLayoutVars>
      </dgm:prSet>
      <dgm:spPr/>
    </dgm:pt>
    <dgm:pt modelId="{6093D529-2ACD-1745-96A1-F12FFDE5554C}" type="pres">
      <dgm:prSet presAssocID="{3D489D12-88FE-4D36-A6D2-8F149B5A5353}" presName="rootComposite1" presStyleCnt="0"/>
      <dgm:spPr/>
    </dgm:pt>
    <dgm:pt modelId="{7D5BCF50-F72F-1D41-80CA-3C157E7D6E99}" type="pres">
      <dgm:prSet presAssocID="{3D489D12-88FE-4D36-A6D2-8F149B5A5353}" presName="rootText1" presStyleLbl="node0" presStyleIdx="0" presStyleCnt="6">
        <dgm:presLayoutVars>
          <dgm:chPref val="3"/>
        </dgm:presLayoutVars>
      </dgm:prSet>
      <dgm:spPr/>
    </dgm:pt>
    <dgm:pt modelId="{C29BC6EB-24B4-0E47-82A2-34B543BFD180}" type="pres">
      <dgm:prSet presAssocID="{3D489D12-88FE-4D36-A6D2-8F149B5A5353}" presName="rootConnector1" presStyleLbl="node1" presStyleIdx="0" presStyleCnt="0"/>
      <dgm:spPr/>
    </dgm:pt>
    <dgm:pt modelId="{7CDD0831-D28E-934E-883A-D575853CADDE}" type="pres">
      <dgm:prSet presAssocID="{3D489D12-88FE-4D36-A6D2-8F149B5A5353}" presName="hierChild2" presStyleCnt="0"/>
      <dgm:spPr/>
    </dgm:pt>
    <dgm:pt modelId="{458858B0-1729-3442-8723-CADF644C3C64}" type="pres">
      <dgm:prSet presAssocID="{3D489D12-88FE-4D36-A6D2-8F149B5A5353}" presName="hierChild3" presStyleCnt="0"/>
      <dgm:spPr/>
    </dgm:pt>
    <dgm:pt modelId="{097D1DCD-FF53-2143-952D-5483A136D09F}" type="pres">
      <dgm:prSet presAssocID="{8B0AE27D-36CB-4E46-B765-615FB706CDE6}" presName="hierRoot1" presStyleCnt="0">
        <dgm:presLayoutVars>
          <dgm:hierBranch val="init"/>
        </dgm:presLayoutVars>
      </dgm:prSet>
      <dgm:spPr/>
    </dgm:pt>
    <dgm:pt modelId="{7500DCFD-406F-0740-A84B-8B1D3020773E}" type="pres">
      <dgm:prSet presAssocID="{8B0AE27D-36CB-4E46-B765-615FB706CDE6}" presName="rootComposite1" presStyleCnt="0"/>
      <dgm:spPr/>
    </dgm:pt>
    <dgm:pt modelId="{A277A488-37D8-0F4D-AC26-12914EDAD993}" type="pres">
      <dgm:prSet presAssocID="{8B0AE27D-36CB-4E46-B765-615FB706CDE6}" presName="rootText1" presStyleLbl="node0" presStyleIdx="1" presStyleCnt="6">
        <dgm:presLayoutVars>
          <dgm:chPref val="3"/>
        </dgm:presLayoutVars>
      </dgm:prSet>
      <dgm:spPr/>
    </dgm:pt>
    <dgm:pt modelId="{462B2893-1835-BF41-BD8B-B350F5DD3B62}" type="pres">
      <dgm:prSet presAssocID="{8B0AE27D-36CB-4E46-B765-615FB706CDE6}" presName="rootConnector1" presStyleLbl="node1" presStyleIdx="0" presStyleCnt="0"/>
      <dgm:spPr/>
    </dgm:pt>
    <dgm:pt modelId="{AC9F61C0-384C-B94C-8B1F-07B4F5F793DE}" type="pres">
      <dgm:prSet presAssocID="{8B0AE27D-36CB-4E46-B765-615FB706CDE6}" presName="hierChild2" presStyleCnt="0"/>
      <dgm:spPr/>
    </dgm:pt>
    <dgm:pt modelId="{CC5C6B0C-5B2D-F945-A25E-256946805574}" type="pres">
      <dgm:prSet presAssocID="{8B0AE27D-36CB-4E46-B765-615FB706CDE6}" presName="hierChild3" presStyleCnt="0"/>
      <dgm:spPr/>
    </dgm:pt>
    <dgm:pt modelId="{7CAFA6A1-8D7D-DE4D-9368-803E8A65737E}" type="pres">
      <dgm:prSet presAssocID="{92401589-B094-4509-BD44-EA1BA7E7F10D}" presName="hierRoot1" presStyleCnt="0">
        <dgm:presLayoutVars>
          <dgm:hierBranch val="init"/>
        </dgm:presLayoutVars>
      </dgm:prSet>
      <dgm:spPr/>
    </dgm:pt>
    <dgm:pt modelId="{BEBC11DE-8F42-BC45-AFFC-B09A31DD64B5}" type="pres">
      <dgm:prSet presAssocID="{92401589-B094-4509-BD44-EA1BA7E7F10D}" presName="rootComposite1" presStyleCnt="0"/>
      <dgm:spPr/>
    </dgm:pt>
    <dgm:pt modelId="{2D60A61B-8D87-D44B-8CDD-3C75FC27A0B0}" type="pres">
      <dgm:prSet presAssocID="{92401589-B094-4509-BD44-EA1BA7E7F10D}" presName="rootText1" presStyleLbl="node0" presStyleIdx="2" presStyleCnt="6">
        <dgm:presLayoutVars>
          <dgm:chPref val="3"/>
        </dgm:presLayoutVars>
      </dgm:prSet>
      <dgm:spPr/>
    </dgm:pt>
    <dgm:pt modelId="{C046BE3B-C891-614B-8906-7460DE07C795}" type="pres">
      <dgm:prSet presAssocID="{92401589-B094-4509-BD44-EA1BA7E7F10D}" presName="rootConnector1" presStyleLbl="node1" presStyleIdx="0" presStyleCnt="0"/>
      <dgm:spPr/>
    </dgm:pt>
    <dgm:pt modelId="{1DC97ABC-1896-644C-B098-73012343E983}" type="pres">
      <dgm:prSet presAssocID="{92401589-B094-4509-BD44-EA1BA7E7F10D}" presName="hierChild2" presStyleCnt="0"/>
      <dgm:spPr/>
    </dgm:pt>
    <dgm:pt modelId="{50453758-03BC-BC48-ADC3-5D7697800C84}" type="pres">
      <dgm:prSet presAssocID="{92401589-B094-4509-BD44-EA1BA7E7F10D}" presName="hierChild3" presStyleCnt="0"/>
      <dgm:spPr/>
    </dgm:pt>
    <dgm:pt modelId="{33B0BB46-2206-554B-9FB7-CC5AD7F868F7}" type="pres">
      <dgm:prSet presAssocID="{B7370814-5F84-41A8-8378-624775D950AA}" presName="hierRoot1" presStyleCnt="0">
        <dgm:presLayoutVars>
          <dgm:hierBranch val="init"/>
        </dgm:presLayoutVars>
      </dgm:prSet>
      <dgm:spPr/>
    </dgm:pt>
    <dgm:pt modelId="{A6E1ABF0-077B-E147-BDCD-18E93FB8EED8}" type="pres">
      <dgm:prSet presAssocID="{B7370814-5F84-41A8-8378-624775D950AA}" presName="rootComposite1" presStyleCnt="0"/>
      <dgm:spPr/>
    </dgm:pt>
    <dgm:pt modelId="{488B36C7-3EB1-A345-BFBC-13079192CA42}" type="pres">
      <dgm:prSet presAssocID="{B7370814-5F84-41A8-8378-624775D950AA}" presName="rootText1" presStyleLbl="node0" presStyleIdx="3" presStyleCnt="6">
        <dgm:presLayoutVars>
          <dgm:chPref val="3"/>
        </dgm:presLayoutVars>
      </dgm:prSet>
      <dgm:spPr/>
    </dgm:pt>
    <dgm:pt modelId="{F31759CF-D632-6A47-9282-4215C4D1B4C3}" type="pres">
      <dgm:prSet presAssocID="{B7370814-5F84-41A8-8378-624775D950AA}" presName="rootConnector1" presStyleLbl="node1" presStyleIdx="0" presStyleCnt="0"/>
      <dgm:spPr/>
    </dgm:pt>
    <dgm:pt modelId="{9EB2220E-ACF4-5147-BFEE-FDC0BDD545F0}" type="pres">
      <dgm:prSet presAssocID="{B7370814-5F84-41A8-8378-624775D950AA}" presName="hierChild2" presStyleCnt="0"/>
      <dgm:spPr/>
    </dgm:pt>
    <dgm:pt modelId="{4FD8EBD7-5844-B64C-94D1-D5459DAAD12F}" type="pres">
      <dgm:prSet presAssocID="{B7370814-5F84-41A8-8378-624775D950AA}" presName="hierChild3" presStyleCnt="0"/>
      <dgm:spPr/>
    </dgm:pt>
    <dgm:pt modelId="{D83B6897-6DEA-EC44-925D-4734D935970E}" type="pres">
      <dgm:prSet presAssocID="{0F724A3C-002A-481A-96BE-3C36AD17095E}" presName="hierRoot1" presStyleCnt="0">
        <dgm:presLayoutVars>
          <dgm:hierBranch val="init"/>
        </dgm:presLayoutVars>
      </dgm:prSet>
      <dgm:spPr/>
    </dgm:pt>
    <dgm:pt modelId="{3895446D-36EC-F543-AAB5-9EF82BE17D2A}" type="pres">
      <dgm:prSet presAssocID="{0F724A3C-002A-481A-96BE-3C36AD17095E}" presName="rootComposite1" presStyleCnt="0"/>
      <dgm:spPr/>
    </dgm:pt>
    <dgm:pt modelId="{6B02BF84-CF07-8E4C-AF41-A1EDA5006DC3}" type="pres">
      <dgm:prSet presAssocID="{0F724A3C-002A-481A-96BE-3C36AD17095E}" presName="rootText1" presStyleLbl="node0" presStyleIdx="4" presStyleCnt="6">
        <dgm:presLayoutVars>
          <dgm:chPref val="3"/>
        </dgm:presLayoutVars>
      </dgm:prSet>
      <dgm:spPr/>
    </dgm:pt>
    <dgm:pt modelId="{4E0FAD0E-7C2D-3E42-BF1A-2CDA5FE5402C}" type="pres">
      <dgm:prSet presAssocID="{0F724A3C-002A-481A-96BE-3C36AD17095E}" presName="rootConnector1" presStyleLbl="node1" presStyleIdx="0" presStyleCnt="0"/>
      <dgm:spPr/>
    </dgm:pt>
    <dgm:pt modelId="{13530CBB-6556-8E43-97F3-B2299AEC5EC5}" type="pres">
      <dgm:prSet presAssocID="{0F724A3C-002A-481A-96BE-3C36AD17095E}" presName="hierChild2" presStyleCnt="0"/>
      <dgm:spPr/>
    </dgm:pt>
    <dgm:pt modelId="{6D98B4B0-0512-DC4F-A349-6640825687F9}" type="pres">
      <dgm:prSet presAssocID="{0F724A3C-002A-481A-96BE-3C36AD17095E}" presName="hierChild3" presStyleCnt="0"/>
      <dgm:spPr/>
    </dgm:pt>
    <dgm:pt modelId="{731819CF-C584-9E4E-9016-5523A9709A2C}" type="pres">
      <dgm:prSet presAssocID="{14953454-D841-49D7-B61F-0CA4E228CF9F}" presName="hierRoot1" presStyleCnt="0">
        <dgm:presLayoutVars>
          <dgm:hierBranch val="init"/>
        </dgm:presLayoutVars>
      </dgm:prSet>
      <dgm:spPr/>
    </dgm:pt>
    <dgm:pt modelId="{257D21E1-39C9-7C47-9A29-0E1C07D07237}" type="pres">
      <dgm:prSet presAssocID="{14953454-D841-49D7-B61F-0CA4E228CF9F}" presName="rootComposite1" presStyleCnt="0"/>
      <dgm:spPr/>
    </dgm:pt>
    <dgm:pt modelId="{EEA5A940-2D12-2C48-A1AC-C4D72308AA0D}" type="pres">
      <dgm:prSet presAssocID="{14953454-D841-49D7-B61F-0CA4E228CF9F}" presName="rootText1" presStyleLbl="node0" presStyleIdx="5" presStyleCnt="6">
        <dgm:presLayoutVars>
          <dgm:chPref val="3"/>
        </dgm:presLayoutVars>
      </dgm:prSet>
      <dgm:spPr/>
    </dgm:pt>
    <dgm:pt modelId="{FD29298C-E6D5-9F47-AE4C-D5A593A3AA31}" type="pres">
      <dgm:prSet presAssocID="{14953454-D841-49D7-B61F-0CA4E228CF9F}" presName="rootConnector1" presStyleLbl="node1" presStyleIdx="0" presStyleCnt="0"/>
      <dgm:spPr/>
    </dgm:pt>
    <dgm:pt modelId="{CE322CA7-B50F-3343-B7F6-AC06AFECFD43}" type="pres">
      <dgm:prSet presAssocID="{14953454-D841-49D7-B61F-0CA4E228CF9F}" presName="hierChild2" presStyleCnt="0"/>
      <dgm:spPr/>
    </dgm:pt>
    <dgm:pt modelId="{35494E3E-286C-1240-872D-95072D819C99}" type="pres">
      <dgm:prSet presAssocID="{14953454-D841-49D7-B61F-0CA4E228CF9F}" presName="hierChild3" presStyleCnt="0"/>
      <dgm:spPr/>
    </dgm:pt>
  </dgm:ptLst>
  <dgm:cxnLst>
    <dgm:cxn modelId="{4CB1FF00-CB6D-2548-8E8C-D3EEAC6B0A13}" type="presOf" srcId="{8B0AE27D-36CB-4E46-B765-615FB706CDE6}" destId="{462B2893-1835-BF41-BD8B-B350F5DD3B62}" srcOrd="1" destOrd="0" presId="urn:microsoft.com/office/officeart/2009/3/layout/HorizontalOrganizationChart"/>
    <dgm:cxn modelId="{A8086D10-3F24-F44A-AACC-D8FB57958959}" type="presOf" srcId="{14953454-D841-49D7-B61F-0CA4E228CF9F}" destId="{FD29298C-E6D5-9F47-AE4C-D5A593A3AA31}" srcOrd="1" destOrd="0" presId="urn:microsoft.com/office/officeart/2009/3/layout/HorizontalOrganizationChart"/>
    <dgm:cxn modelId="{76BF3313-25B5-FA40-8B64-D7673643F362}" type="presOf" srcId="{B7370814-5F84-41A8-8378-624775D950AA}" destId="{F31759CF-D632-6A47-9282-4215C4D1B4C3}" srcOrd="1" destOrd="0" presId="urn:microsoft.com/office/officeart/2009/3/layout/HorizontalOrganizationChart"/>
    <dgm:cxn modelId="{1B50C523-167F-3349-919E-A9AF1B429B06}" type="presOf" srcId="{14953454-D841-49D7-B61F-0CA4E228CF9F}" destId="{EEA5A940-2D12-2C48-A1AC-C4D72308AA0D}" srcOrd="0" destOrd="0" presId="urn:microsoft.com/office/officeart/2009/3/layout/HorizontalOrganizationChart"/>
    <dgm:cxn modelId="{A11A5926-4133-024B-B53E-E823D27B774F}" type="presOf" srcId="{0F724A3C-002A-481A-96BE-3C36AD17095E}" destId="{4E0FAD0E-7C2D-3E42-BF1A-2CDA5FE5402C}" srcOrd="1" destOrd="0" presId="urn:microsoft.com/office/officeart/2009/3/layout/HorizontalOrganizationChart"/>
    <dgm:cxn modelId="{155A602B-D666-4E64-848E-569A7637A170}" srcId="{97CABCCC-1028-4F54-B76F-FD46D7CC95DF}" destId="{3D489D12-88FE-4D36-A6D2-8F149B5A5353}" srcOrd="0" destOrd="0" parTransId="{4BEB7D98-7B7D-4EC4-A767-EACF667FDFFB}" sibTransId="{D8B13A8C-FED1-4EA6-892E-8F928F2A7E01}"/>
    <dgm:cxn modelId="{21FC114F-02EB-4706-A1AF-3F37E5BA3B2A}" srcId="{97CABCCC-1028-4F54-B76F-FD46D7CC95DF}" destId="{8B0AE27D-36CB-4E46-B765-615FB706CDE6}" srcOrd="1" destOrd="0" parTransId="{C5378F54-9886-44CF-A50D-3D024E5A0016}" sibTransId="{669DAD63-D71B-48CD-B320-A8AA380EC68D}"/>
    <dgm:cxn modelId="{CA031270-9BA6-9B45-AD73-91CD2A0A8150}" type="presOf" srcId="{3D489D12-88FE-4D36-A6D2-8F149B5A5353}" destId="{7D5BCF50-F72F-1D41-80CA-3C157E7D6E99}" srcOrd="0" destOrd="0" presId="urn:microsoft.com/office/officeart/2009/3/layout/HorizontalOrganizationChart"/>
    <dgm:cxn modelId="{F8D66979-090F-4F28-9BFA-EB554F920B0C}" srcId="{97CABCCC-1028-4F54-B76F-FD46D7CC95DF}" destId="{0F724A3C-002A-481A-96BE-3C36AD17095E}" srcOrd="4" destOrd="0" parTransId="{6C362781-D29C-44FD-91A9-907080D60303}" sibTransId="{5CB5F744-A842-41E1-94D6-5F88B248862C}"/>
    <dgm:cxn modelId="{6AD2BB7A-3DFD-CA41-AC1B-BFEB904512B0}" type="presOf" srcId="{92401589-B094-4509-BD44-EA1BA7E7F10D}" destId="{C046BE3B-C891-614B-8906-7460DE07C795}" srcOrd="1" destOrd="0" presId="urn:microsoft.com/office/officeart/2009/3/layout/HorizontalOrganizationChart"/>
    <dgm:cxn modelId="{BEEB1F89-3F8A-0744-9924-BA0DB0740AA1}" type="presOf" srcId="{0F724A3C-002A-481A-96BE-3C36AD17095E}" destId="{6B02BF84-CF07-8E4C-AF41-A1EDA5006DC3}" srcOrd="0" destOrd="0" presId="urn:microsoft.com/office/officeart/2009/3/layout/HorizontalOrganizationChart"/>
    <dgm:cxn modelId="{6FAF9891-6011-0848-84C2-C4F89DB16DD1}" type="presOf" srcId="{8B0AE27D-36CB-4E46-B765-615FB706CDE6}" destId="{A277A488-37D8-0F4D-AC26-12914EDAD993}" srcOrd="0" destOrd="0" presId="urn:microsoft.com/office/officeart/2009/3/layout/HorizontalOrganizationChart"/>
    <dgm:cxn modelId="{BE07C69E-CAF9-B149-8F83-9E06F33D8FB2}" type="presOf" srcId="{92401589-B094-4509-BD44-EA1BA7E7F10D}" destId="{2D60A61B-8D87-D44B-8CDD-3C75FC27A0B0}" srcOrd="0" destOrd="0" presId="urn:microsoft.com/office/officeart/2009/3/layout/HorizontalOrganizationChart"/>
    <dgm:cxn modelId="{C5F7E3A1-0F63-8F48-8414-93DFD1C49DC7}" type="presOf" srcId="{3D489D12-88FE-4D36-A6D2-8F149B5A5353}" destId="{C29BC6EB-24B4-0E47-82A2-34B543BFD180}" srcOrd="1" destOrd="0" presId="urn:microsoft.com/office/officeart/2009/3/layout/HorizontalOrganizationChart"/>
    <dgm:cxn modelId="{380425B5-66FC-48B4-9D24-B075AA7EA760}" srcId="{97CABCCC-1028-4F54-B76F-FD46D7CC95DF}" destId="{92401589-B094-4509-BD44-EA1BA7E7F10D}" srcOrd="2" destOrd="0" parTransId="{40D0253B-7560-47CC-BD99-4C7BEB7EC1FF}" sibTransId="{97236DE2-70EE-4D17-A518-F08AE1C17D57}"/>
    <dgm:cxn modelId="{105E2ECA-9D79-DE4F-B67A-71F9C0FCB127}" type="presOf" srcId="{97CABCCC-1028-4F54-B76F-FD46D7CC95DF}" destId="{4DDB6C78-0032-4D44-83C1-DB0537456255}" srcOrd="0" destOrd="0" presId="urn:microsoft.com/office/officeart/2009/3/layout/HorizontalOrganizationChart"/>
    <dgm:cxn modelId="{DA572BEB-4CDD-3C47-9B15-E19FCA84B9B8}" type="presOf" srcId="{B7370814-5F84-41A8-8378-624775D950AA}" destId="{488B36C7-3EB1-A345-BFBC-13079192CA42}" srcOrd="0" destOrd="0" presId="urn:microsoft.com/office/officeart/2009/3/layout/HorizontalOrganizationChart"/>
    <dgm:cxn modelId="{336E07F0-BD96-41BF-8417-A1E6620B60BF}" srcId="{97CABCCC-1028-4F54-B76F-FD46D7CC95DF}" destId="{14953454-D841-49D7-B61F-0CA4E228CF9F}" srcOrd="5" destOrd="0" parTransId="{399E2C84-5F97-4696-8147-233A8F971F41}" sibTransId="{5C5AE3A3-CAA6-4D18-9670-FE101E403343}"/>
    <dgm:cxn modelId="{FBA5E8F1-5A76-4F57-8643-17903B6645B3}" srcId="{97CABCCC-1028-4F54-B76F-FD46D7CC95DF}" destId="{B7370814-5F84-41A8-8378-624775D950AA}" srcOrd="3" destOrd="0" parTransId="{638A6B53-38D2-46E0-8ACA-79D9FFF66334}" sibTransId="{19B94E76-2F0F-4FB2-A27F-1484CEC5D598}"/>
    <dgm:cxn modelId="{CA58A080-D671-2B46-9F25-D1FCCA5A956D}" type="presParOf" srcId="{4DDB6C78-0032-4D44-83C1-DB0537456255}" destId="{67F48FD0-D14A-7D4B-8B08-607DD34BB0F1}" srcOrd="0" destOrd="0" presId="urn:microsoft.com/office/officeart/2009/3/layout/HorizontalOrganizationChart"/>
    <dgm:cxn modelId="{4298CCD6-77F3-814F-A911-FA0328447020}" type="presParOf" srcId="{67F48FD0-D14A-7D4B-8B08-607DD34BB0F1}" destId="{6093D529-2ACD-1745-96A1-F12FFDE5554C}" srcOrd="0" destOrd="0" presId="urn:microsoft.com/office/officeart/2009/3/layout/HorizontalOrganizationChart"/>
    <dgm:cxn modelId="{DA766FA8-9D68-2344-B28C-F6AA38CE049E}" type="presParOf" srcId="{6093D529-2ACD-1745-96A1-F12FFDE5554C}" destId="{7D5BCF50-F72F-1D41-80CA-3C157E7D6E99}" srcOrd="0" destOrd="0" presId="urn:microsoft.com/office/officeart/2009/3/layout/HorizontalOrganizationChart"/>
    <dgm:cxn modelId="{502FE6FB-220D-E44B-935D-C8A52B71EC06}" type="presParOf" srcId="{6093D529-2ACD-1745-96A1-F12FFDE5554C}" destId="{C29BC6EB-24B4-0E47-82A2-34B543BFD180}" srcOrd="1" destOrd="0" presId="urn:microsoft.com/office/officeart/2009/3/layout/HorizontalOrganizationChart"/>
    <dgm:cxn modelId="{61EB8CD5-2539-B341-B82A-1F166F912ACA}" type="presParOf" srcId="{67F48FD0-D14A-7D4B-8B08-607DD34BB0F1}" destId="{7CDD0831-D28E-934E-883A-D575853CADDE}" srcOrd="1" destOrd="0" presId="urn:microsoft.com/office/officeart/2009/3/layout/HorizontalOrganizationChart"/>
    <dgm:cxn modelId="{A2BBED29-57F3-C54B-8C7B-CD9093E7A715}" type="presParOf" srcId="{67F48FD0-D14A-7D4B-8B08-607DD34BB0F1}" destId="{458858B0-1729-3442-8723-CADF644C3C64}" srcOrd="2" destOrd="0" presId="urn:microsoft.com/office/officeart/2009/3/layout/HorizontalOrganizationChart"/>
    <dgm:cxn modelId="{05ABDA02-1ACE-6A41-ADCF-3BD36C34A9E4}" type="presParOf" srcId="{4DDB6C78-0032-4D44-83C1-DB0537456255}" destId="{097D1DCD-FF53-2143-952D-5483A136D09F}" srcOrd="1" destOrd="0" presId="urn:microsoft.com/office/officeart/2009/3/layout/HorizontalOrganizationChart"/>
    <dgm:cxn modelId="{8B5859D3-3B85-F745-ACDD-24D2ECA51031}" type="presParOf" srcId="{097D1DCD-FF53-2143-952D-5483A136D09F}" destId="{7500DCFD-406F-0740-A84B-8B1D3020773E}" srcOrd="0" destOrd="0" presId="urn:microsoft.com/office/officeart/2009/3/layout/HorizontalOrganizationChart"/>
    <dgm:cxn modelId="{A0EEFD1C-81FC-0349-9706-815C012E7CD9}" type="presParOf" srcId="{7500DCFD-406F-0740-A84B-8B1D3020773E}" destId="{A277A488-37D8-0F4D-AC26-12914EDAD993}" srcOrd="0" destOrd="0" presId="urn:microsoft.com/office/officeart/2009/3/layout/HorizontalOrganizationChart"/>
    <dgm:cxn modelId="{96A0D0C4-2C75-5B4D-A96B-C5117BB881FA}" type="presParOf" srcId="{7500DCFD-406F-0740-A84B-8B1D3020773E}" destId="{462B2893-1835-BF41-BD8B-B350F5DD3B62}" srcOrd="1" destOrd="0" presId="urn:microsoft.com/office/officeart/2009/3/layout/HorizontalOrganizationChart"/>
    <dgm:cxn modelId="{3C234E07-D207-884A-8799-A605092391DF}" type="presParOf" srcId="{097D1DCD-FF53-2143-952D-5483A136D09F}" destId="{AC9F61C0-384C-B94C-8B1F-07B4F5F793DE}" srcOrd="1" destOrd="0" presId="urn:microsoft.com/office/officeart/2009/3/layout/HorizontalOrganizationChart"/>
    <dgm:cxn modelId="{59F46133-7E75-2C4B-8FBA-CEAD6A78D850}" type="presParOf" srcId="{097D1DCD-FF53-2143-952D-5483A136D09F}" destId="{CC5C6B0C-5B2D-F945-A25E-256946805574}" srcOrd="2" destOrd="0" presId="urn:microsoft.com/office/officeart/2009/3/layout/HorizontalOrganizationChart"/>
    <dgm:cxn modelId="{00AB7340-826C-4048-B51B-34B83653862F}" type="presParOf" srcId="{4DDB6C78-0032-4D44-83C1-DB0537456255}" destId="{7CAFA6A1-8D7D-DE4D-9368-803E8A65737E}" srcOrd="2" destOrd="0" presId="urn:microsoft.com/office/officeart/2009/3/layout/HorizontalOrganizationChart"/>
    <dgm:cxn modelId="{91964588-91C6-9147-9710-BF02DD7AFE9C}" type="presParOf" srcId="{7CAFA6A1-8D7D-DE4D-9368-803E8A65737E}" destId="{BEBC11DE-8F42-BC45-AFFC-B09A31DD64B5}" srcOrd="0" destOrd="0" presId="urn:microsoft.com/office/officeart/2009/3/layout/HorizontalOrganizationChart"/>
    <dgm:cxn modelId="{9B6E06E5-C6ED-EF46-BE0D-FA77B0B7D380}" type="presParOf" srcId="{BEBC11DE-8F42-BC45-AFFC-B09A31DD64B5}" destId="{2D60A61B-8D87-D44B-8CDD-3C75FC27A0B0}" srcOrd="0" destOrd="0" presId="urn:microsoft.com/office/officeart/2009/3/layout/HorizontalOrganizationChart"/>
    <dgm:cxn modelId="{AEECA192-9673-3046-BE47-893CAC8CAD21}" type="presParOf" srcId="{BEBC11DE-8F42-BC45-AFFC-B09A31DD64B5}" destId="{C046BE3B-C891-614B-8906-7460DE07C795}" srcOrd="1" destOrd="0" presId="urn:microsoft.com/office/officeart/2009/3/layout/HorizontalOrganizationChart"/>
    <dgm:cxn modelId="{CB0402E0-8535-F649-98F8-694C5215B85C}" type="presParOf" srcId="{7CAFA6A1-8D7D-DE4D-9368-803E8A65737E}" destId="{1DC97ABC-1896-644C-B098-73012343E983}" srcOrd="1" destOrd="0" presId="urn:microsoft.com/office/officeart/2009/3/layout/HorizontalOrganizationChart"/>
    <dgm:cxn modelId="{467A034E-DA26-8F47-94F2-FA64FEBFCEDA}" type="presParOf" srcId="{7CAFA6A1-8D7D-DE4D-9368-803E8A65737E}" destId="{50453758-03BC-BC48-ADC3-5D7697800C84}" srcOrd="2" destOrd="0" presId="urn:microsoft.com/office/officeart/2009/3/layout/HorizontalOrganizationChart"/>
    <dgm:cxn modelId="{2CA4CE1F-0C3A-0547-978A-2C599CB1EEE7}" type="presParOf" srcId="{4DDB6C78-0032-4D44-83C1-DB0537456255}" destId="{33B0BB46-2206-554B-9FB7-CC5AD7F868F7}" srcOrd="3" destOrd="0" presId="urn:microsoft.com/office/officeart/2009/3/layout/HorizontalOrganizationChart"/>
    <dgm:cxn modelId="{28CB48D6-8B49-7746-8128-F5AC537AA177}" type="presParOf" srcId="{33B0BB46-2206-554B-9FB7-CC5AD7F868F7}" destId="{A6E1ABF0-077B-E147-BDCD-18E93FB8EED8}" srcOrd="0" destOrd="0" presId="urn:microsoft.com/office/officeart/2009/3/layout/HorizontalOrganizationChart"/>
    <dgm:cxn modelId="{7D7D64F4-9D55-2D4D-9EDF-20571CF7F11E}" type="presParOf" srcId="{A6E1ABF0-077B-E147-BDCD-18E93FB8EED8}" destId="{488B36C7-3EB1-A345-BFBC-13079192CA42}" srcOrd="0" destOrd="0" presId="urn:microsoft.com/office/officeart/2009/3/layout/HorizontalOrganizationChart"/>
    <dgm:cxn modelId="{E69428AC-83A3-F641-BD2A-5E3D5FF42F7E}" type="presParOf" srcId="{A6E1ABF0-077B-E147-BDCD-18E93FB8EED8}" destId="{F31759CF-D632-6A47-9282-4215C4D1B4C3}" srcOrd="1" destOrd="0" presId="urn:microsoft.com/office/officeart/2009/3/layout/HorizontalOrganizationChart"/>
    <dgm:cxn modelId="{D6589DBC-1E5C-414A-9C18-861B5C900705}" type="presParOf" srcId="{33B0BB46-2206-554B-9FB7-CC5AD7F868F7}" destId="{9EB2220E-ACF4-5147-BFEE-FDC0BDD545F0}" srcOrd="1" destOrd="0" presId="urn:microsoft.com/office/officeart/2009/3/layout/HorizontalOrganizationChart"/>
    <dgm:cxn modelId="{F3488234-687E-5D4C-83B8-56A825A54A96}" type="presParOf" srcId="{33B0BB46-2206-554B-9FB7-CC5AD7F868F7}" destId="{4FD8EBD7-5844-B64C-94D1-D5459DAAD12F}" srcOrd="2" destOrd="0" presId="urn:microsoft.com/office/officeart/2009/3/layout/HorizontalOrganizationChart"/>
    <dgm:cxn modelId="{55992085-351D-1445-907B-62C5406B5549}" type="presParOf" srcId="{4DDB6C78-0032-4D44-83C1-DB0537456255}" destId="{D83B6897-6DEA-EC44-925D-4734D935970E}" srcOrd="4" destOrd="0" presId="urn:microsoft.com/office/officeart/2009/3/layout/HorizontalOrganizationChart"/>
    <dgm:cxn modelId="{15B52965-6B09-7C42-8B62-EA26F282FA40}" type="presParOf" srcId="{D83B6897-6DEA-EC44-925D-4734D935970E}" destId="{3895446D-36EC-F543-AAB5-9EF82BE17D2A}" srcOrd="0" destOrd="0" presId="urn:microsoft.com/office/officeart/2009/3/layout/HorizontalOrganizationChart"/>
    <dgm:cxn modelId="{5D441F12-17BF-E642-AB9F-828652FDAA38}" type="presParOf" srcId="{3895446D-36EC-F543-AAB5-9EF82BE17D2A}" destId="{6B02BF84-CF07-8E4C-AF41-A1EDA5006DC3}" srcOrd="0" destOrd="0" presId="urn:microsoft.com/office/officeart/2009/3/layout/HorizontalOrganizationChart"/>
    <dgm:cxn modelId="{4AE0C456-2479-5C4C-9A29-80AF5ACF03ED}" type="presParOf" srcId="{3895446D-36EC-F543-AAB5-9EF82BE17D2A}" destId="{4E0FAD0E-7C2D-3E42-BF1A-2CDA5FE5402C}" srcOrd="1" destOrd="0" presId="urn:microsoft.com/office/officeart/2009/3/layout/HorizontalOrganizationChart"/>
    <dgm:cxn modelId="{3472E2AF-0A23-DB49-B4B1-22CDEC6B5FF0}" type="presParOf" srcId="{D83B6897-6DEA-EC44-925D-4734D935970E}" destId="{13530CBB-6556-8E43-97F3-B2299AEC5EC5}" srcOrd="1" destOrd="0" presId="urn:microsoft.com/office/officeart/2009/3/layout/HorizontalOrganizationChart"/>
    <dgm:cxn modelId="{F2F164BA-419C-8243-9F2C-0F2EFA9B965C}" type="presParOf" srcId="{D83B6897-6DEA-EC44-925D-4734D935970E}" destId="{6D98B4B0-0512-DC4F-A349-6640825687F9}" srcOrd="2" destOrd="0" presId="urn:microsoft.com/office/officeart/2009/3/layout/HorizontalOrganizationChart"/>
    <dgm:cxn modelId="{A485F0D6-F785-8247-B003-C33FD334A75F}" type="presParOf" srcId="{4DDB6C78-0032-4D44-83C1-DB0537456255}" destId="{731819CF-C584-9E4E-9016-5523A9709A2C}" srcOrd="5" destOrd="0" presId="urn:microsoft.com/office/officeart/2009/3/layout/HorizontalOrganizationChart"/>
    <dgm:cxn modelId="{BDE41F49-8B9F-1D41-8FD7-3F011D9F5940}" type="presParOf" srcId="{731819CF-C584-9E4E-9016-5523A9709A2C}" destId="{257D21E1-39C9-7C47-9A29-0E1C07D07237}" srcOrd="0" destOrd="0" presId="urn:microsoft.com/office/officeart/2009/3/layout/HorizontalOrganizationChart"/>
    <dgm:cxn modelId="{63A615B7-70B7-5B46-BA51-77527769D379}" type="presParOf" srcId="{257D21E1-39C9-7C47-9A29-0E1C07D07237}" destId="{EEA5A940-2D12-2C48-A1AC-C4D72308AA0D}" srcOrd="0" destOrd="0" presId="urn:microsoft.com/office/officeart/2009/3/layout/HorizontalOrganizationChart"/>
    <dgm:cxn modelId="{5820153A-2CD8-C942-AA58-4C398496E5AE}" type="presParOf" srcId="{257D21E1-39C9-7C47-9A29-0E1C07D07237}" destId="{FD29298C-E6D5-9F47-AE4C-D5A593A3AA31}" srcOrd="1" destOrd="0" presId="urn:microsoft.com/office/officeart/2009/3/layout/HorizontalOrganizationChart"/>
    <dgm:cxn modelId="{193D8C07-F318-F642-9B45-31494B954D0F}" type="presParOf" srcId="{731819CF-C584-9E4E-9016-5523A9709A2C}" destId="{CE322CA7-B50F-3343-B7F6-AC06AFECFD43}" srcOrd="1" destOrd="0" presId="urn:microsoft.com/office/officeart/2009/3/layout/HorizontalOrganizationChart"/>
    <dgm:cxn modelId="{E5C6F4A2-DDB7-2F4C-83D3-8528DD05F8AB}" type="presParOf" srcId="{731819CF-C584-9E4E-9016-5523A9709A2C}" destId="{35494E3E-286C-1240-872D-95072D819C9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24E43-1CAB-4466-B39E-118E6DA4A39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16C18F6-1E8D-4EDB-B62D-951C5C775AC7}">
      <dgm:prSet/>
      <dgm:spPr/>
      <dgm:t>
        <a:bodyPr/>
        <a:lstStyle/>
        <a:p>
          <a:pPr>
            <a:defRPr cap="all"/>
          </a:pPr>
          <a:r>
            <a:rPr lang="pt-BR" b="1" dirty="0"/>
            <a:t>Relatório completo </a:t>
          </a:r>
          <a:endParaRPr lang="en-US" dirty="0"/>
        </a:p>
      </dgm:t>
    </dgm:pt>
    <dgm:pt modelId="{9F81DDE9-D1C5-4A43-AC4A-C72800EE59FB}" type="parTrans" cxnId="{6147089E-59BF-4935-A95B-9D56E8341A31}">
      <dgm:prSet/>
      <dgm:spPr/>
      <dgm:t>
        <a:bodyPr/>
        <a:lstStyle/>
        <a:p>
          <a:endParaRPr lang="en-US"/>
        </a:p>
      </dgm:t>
    </dgm:pt>
    <dgm:pt modelId="{8CB3C50A-4ECB-4D63-82D8-6CD60A7C2590}" type="sibTrans" cxnId="{6147089E-59BF-4935-A95B-9D56E8341A31}">
      <dgm:prSet/>
      <dgm:spPr/>
      <dgm:t>
        <a:bodyPr/>
        <a:lstStyle/>
        <a:p>
          <a:endParaRPr lang="en-US"/>
        </a:p>
      </dgm:t>
    </dgm:pt>
    <dgm:pt modelId="{93CA8887-240E-4DD7-A637-2F80A9F522B3}">
      <dgm:prSet/>
      <dgm:spPr/>
      <dgm:t>
        <a:bodyPr/>
        <a:lstStyle/>
        <a:p>
          <a:pPr>
            <a:defRPr cap="all"/>
          </a:pPr>
          <a:r>
            <a:rPr lang="pt-BR" b="1" dirty="0"/>
            <a:t>site da SBP</a:t>
          </a:r>
        </a:p>
        <a:p>
          <a:pPr>
            <a:defRPr cap="all"/>
          </a:pPr>
          <a:r>
            <a:rPr lang="pt-BR" b="1" dirty="0"/>
            <a:t>https://</a:t>
          </a:r>
          <a:r>
            <a:rPr lang="pt-BR" b="1" dirty="0" err="1"/>
            <a:t>www.sbp.org.br</a:t>
          </a:r>
          <a:r>
            <a:rPr lang="pt-BR" b="1" dirty="0"/>
            <a:t>/relatorio-de-atividades-gestao-2023-2024/ </a:t>
          </a:r>
          <a:endParaRPr lang="en-US" dirty="0"/>
        </a:p>
      </dgm:t>
    </dgm:pt>
    <dgm:pt modelId="{B3015697-B89F-4328-B32B-D868CEA546DD}" type="parTrans" cxnId="{D4A549A9-9CFE-4116-8342-9F5376838EB9}">
      <dgm:prSet/>
      <dgm:spPr/>
      <dgm:t>
        <a:bodyPr/>
        <a:lstStyle/>
        <a:p>
          <a:endParaRPr lang="en-US"/>
        </a:p>
      </dgm:t>
    </dgm:pt>
    <dgm:pt modelId="{78D6AA0F-681C-499C-9D8D-2D352809C717}" type="sibTrans" cxnId="{D4A549A9-9CFE-4116-8342-9F5376838EB9}">
      <dgm:prSet/>
      <dgm:spPr/>
      <dgm:t>
        <a:bodyPr/>
        <a:lstStyle/>
        <a:p>
          <a:endParaRPr lang="en-US"/>
        </a:p>
      </dgm:t>
    </dgm:pt>
    <dgm:pt modelId="{BCCD3F1E-14AD-4D6D-B4B6-260BB354EB53}" type="pres">
      <dgm:prSet presAssocID="{B5824E43-1CAB-4466-B39E-118E6DA4A395}" presName="root" presStyleCnt="0">
        <dgm:presLayoutVars>
          <dgm:dir/>
          <dgm:resizeHandles val="exact"/>
        </dgm:presLayoutVars>
      </dgm:prSet>
      <dgm:spPr/>
    </dgm:pt>
    <dgm:pt modelId="{91082D99-1184-4CEC-B4E9-B707BCADBA8A}" type="pres">
      <dgm:prSet presAssocID="{C16C18F6-1E8D-4EDB-B62D-951C5C775AC7}" presName="compNode" presStyleCnt="0"/>
      <dgm:spPr/>
    </dgm:pt>
    <dgm:pt modelId="{E3BE94BD-6614-4063-AE56-7079A503257C}" type="pres">
      <dgm:prSet presAssocID="{C16C18F6-1E8D-4EDB-B62D-951C5C775AC7}" presName="iconBgRect" presStyleLbl="bgShp" presStyleIdx="0" presStyleCnt="2"/>
      <dgm:spPr>
        <a:solidFill>
          <a:schemeClr val="accent1">
            <a:lumMod val="75000"/>
          </a:schemeClr>
        </a:solidFill>
      </dgm:spPr>
    </dgm:pt>
    <dgm:pt modelId="{55C1BEB6-35A8-4D0C-91B1-DC9773F46F68}" type="pres">
      <dgm:prSet presAssocID="{C16C18F6-1E8D-4EDB-B62D-951C5C775AC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0A9BB318-3414-41AF-B209-B3E3DCDB233B}" type="pres">
      <dgm:prSet presAssocID="{C16C18F6-1E8D-4EDB-B62D-951C5C775AC7}" presName="spaceRect" presStyleCnt="0"/>
      <dgm:spPr/>
    </dgm:pt>
    <dgm:pt modelId="{5BFB5283-796B-44C4-A65C-AC68F6F0EAFE}" type="pres">
      <dgm:prSet presAssocID="{C16C18F6-1E8D-4EDB-B62D-951C5C775AC7}" presName="textRect" presStyleLbl="revTx" presStyleIdx="0" presStyleCnt="2">
        <dgm:presLayoutVars>
          <dgm:chMax val="1"/>
          <dgm:chPref val="1"/>
        </dgm:presLayoutVars>
      </dgm:prSet>
      <dgm:spPr/>
    </dgm:pt>
    <dgm:pt modelId="{52B8F1C3-E327-40C7-9E16-70EF355BCA87}" type="pres">
      <dgm:prSet presAssocID="{8CB3C50A-4ECB-4D63-82D8-6CD60A7C2590}" presName="sibTrans" presStyleCnt="0"/>
      <dgm:spPr/>
    </dgm:pt>
    <dgm:pt modelId="{BF17EDD3-56EC-4C16-AB9B-178C125A8C7F}" type="pres">
      <dgm:prSet presAssocID="{93CA8887-240E-4DD7-A637-2F80A9F522B3}" presName="compNode" presStyleCnt="0"/>
      <dgm:spPr/>
    </dgm:pt>
    <dgm:pt modelId="{21F68145-2535-48D1-BBD8-263BA29B1D3D}" type="pres">
      <dgm:prSet presAssocID="{93CA8887-240E-4DD7-A637-2F80A9F522B3}" presName="iconBgRect" presStyleLbl="bgShp" presStyleIdx="1" presStyleCnt="2"/>
      <dgm:spPr>
        <a:solidFill>
          <a:schemeClr val="bg1">
            <a:lumMod val="50000"/>
          </a:schemeClr>
        </a:solidFill>
      </dgm:spPr>
    </dgm:pt>
    <dgm:pt modelId="{AE12885F-FC57-487B-92FE-925B52A3FCB4}" type="pres">
      <dgm:prSet presAssocID="{93CA8887-240E-4DD7-A637-2F80A9F522B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4866FEF-72C8-4FFC-9388-A64BC2BAEFBD}" type="pres">
      <dgm:prSet presAssocID="{93CA8887-240E-4DD7-A637-2F80A9F522B3}" presName="spaceRect" presStyleCnt="0"/>
      <dgm:spPr/>
    </dgm:pt>
    <dgm:pt modelId="{434E0BF6-C6F1-4BE8-8ABD-55BD72C5A88B}" type="pres">
      <dgm:prSet presAssocID="{93CA8887-240E-4DD7-A637-2F80A9F522B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AB89210-D06F-4058-95F0-BB76837F380A}" type="presOf" srcId="{C16C18F6-1E8D-4EDB-B62D-951C5C775AC7}" destId="{5BFB5283-796B-44C4-A65C-AC68F6F0EAFE}" srcOrd="0" destOrd="0" presId="urn:microsoft.com/office/officeart/2018/5/layout/IconCircleLabelList"/>
    <dgm:cxn modelId="{D70D3A7D-3541-40BB-A0F0-B6BA9325BADD}" type="presOf" srcId="{B5824E43-1CAB-4466-B39E-118E6DA4A395}" destId="{BCCD3F1E-14AD-4D6D-B4B6-260BB354EB53}" srcOrd="0" destOrd="0" presId="urn:microsoft.com/office/officeart/2018/5/layout/IconCircleLabelList"/>
    <dgm:cxn modelId="{6147089E-59BF-4935-A95B-9D56E8341A31}" srcId="{B5824E43-1CAB-4466-B39E-118E6DA4A395}" destId="{C16C18F6-1E8D-4EDB-B62D-951C5C775AC7}" srcOrd="0" destOrd="0" parTransId="{9F81DDE9-D1C5-4A43-AC4A-C72800EE59FB}" sibTransId="{8CB3C50A-4ECB-4D63-82D8-6CD60A7C2590}"/>
    <dgm:cxn modelId="{D4A549A9-9CFE-4116-8342-9F5376838EB9}" srcId="{B5824E43-1CAB-4466-B39E-118E6DA4A395}" destId="{93CA8887-240E-4DD7-A637-2F80A9F522B3}" srcOrd="1" destOrd="0" parTransId="{B3015697-B89F-4328-B32B-D868CEA546DD}" sibTransId="{78D6AA0F-681C-499C-9D8D-2D352809C717}"/>
    <dgm:cxn modelId="{60C2EECE-3675-413A-8755-736206671302}" type="presOf" srcId="{93CA8887-240E-4DD7-A637-2F80A9F522B3}" destId="{434E0BF6-C6F1-4BE8-8ABD-55BD72C5A88B}" srcOrd="0" destOrd="0" presId="urn:microsoft.com/office/officeart/2018/5/layout/IconCircleLabelList"/>
    <dgm:cxn modelId="{B9099999-AC75-4DE8-AFD0-D626B0979B3A}" type="presParOf" srcId="{BCCD3F1E-14AD-4D6D-B4B6-260BB354EB53}" destId="{91082D99-1184-4CEC-B4E9-B707BCADBA8A}" srcOrd="0" destOrd="0" presId="urn:microsoft.com/office/officeart/2018/5/layout/IconCircleLabelList"/>
    <dgm:cxn modelId="{3829F718-6BDE-4293-9300-E10BDAB72583}" type="presParOf" srcId="{91082D99-1184-4CEC-B4E9-B707BCADBA8A}" destId="{E3BE94BD-6614-4063-AE56-7079A503257C}" srcOrd="0" destOrd="0" presId="urn:microsoft.com/office/officeart/2018/5/layout/IconCircleLabelList"/>
    <dgm:cxn modelId="{285E90F9-6E6B-44A9-9B1E-09889FA5631F}" type="presParOf" srcId="{91082D99-1184-4CEC-B4E9-B707BCADBA8A}" destId="{55C1BEB6-35A8-4D0C-91B1-DC9773F46F68}" srcOrd="1" destOrd="0" presId="urn:microsoft.com/office/officeart/2018/5/layout/IconCircleLabelList"/>
    <dgm:cxn modelId="{1A2CECA5-A7C4-4DCD-9980-601EE358E59A}" type="presParOf" srcId="{91082D99-1184-4CEC-B4E9-B707BCADBA8A}" destId="{0A9BB318-3414-41AF-B209-B3E3DCDB233B}" srcOrd="2" destOrd="0" presId="urn:microsoft.com/office/officeart/2018/5/layout/IconCircleLabelList"/>
    <dgm:cxn modelId="{1453E012-B8F3-4B19-B14E-A6B7C67454A4}" type="presParOf" srcId="{91082D99-1184-4CEC-B4E9-B707BCADBA8A}" destId="{5BFB5283-796B-44C4-A65C-AC68F6F0EAFE}" srcOrd="3" destOrd="0" presId="urn:microsoft.com/office/officeart/2018/5/layout/IconCircleLabelList"/>
    <dgm:cxn modelId="{A6EA6B2D-045B-48B3-98B6-DC3580BC9313}" type="presParOf" srcId="{BCCD3F1E-14AD-4D6D-B4B6-260BB354EB53}" destId="{52B8F1C3-E327-40C7-9E16-70EF355BCA87}" srcOrd="1" destOrd="0" presId="urn:microsoft.com/office/officeart/2018/5/layout/IconCircleLabelList"/>
    <dgm:cxn modelId="{D16DD77A-0BA2-4951-BE3D-E01F84016D08}" type="presParOf" srcId="{BCCD3F1E-14AD-4D6D-B4B6-260BB354EB53}" destId="{BF17EDD3-56EC-4C16-AB9B-178C125A8C7F}" srcOrd="2" destOrd="0" presId="urn:microsoft.com/office/officeart/2018/5/layout/IconCircleLabelList"/>
    <dgm:cxn modelId="{972FD87C-E516-4BA6-B85C-7242589837DE}" type="presParOf" srcId="{BF17EDD3-56EC-4C16-AB9B-178C125A8C7F}" destId="{21F68145-2535-48D1-BBD8-263BA29B1D3D}" srcOrd="0" destOrd="0" presId="urn:microsoft.com/office/officeart/2018/5/layout/IconCircleLabelList"/>
    <dgm:cxn modelId="{CCD6C439-B306-440E-B6E9-1D264FC22DF3}" type="presParOf" srcId="{BF17EDD3-56EC-4C16-AB9B-178C125A8C7F}" destId="{AE12885F-FC57-487B-92FE-925B52A3FCB4}" srcOrd="1" destOrd="0" presId="urn:microsoft.com/office/officeart/2018/5/layout/IconCircleLabelList"/>
    <dgm:cxn modelId="{9FF1E81C-54D6-4EC0-81BB-6BA20063A097}" type="presParOf" srcId="{BF17EDD3-56EC-4C16-AB9B-178C125A8C7F}" destId="{14866FEF-72C8-4FFC-9388-A64BC2BAEFBD}" srcOrd="2" destOrd="0" presId="urn:microsoft.com/office/officeart/2018/5/layout/IconCircleLabelList"/>
    <dgm:cxn modelId="{9939B5BC-04D7-4FB7-9EF4-E82D5C641449}" type="presParOf" srcId="{BF17EDD3-56EC-4C16-AB9B-178C125A8C7F}" destId="{434E0BF6-C6F1-4BE8-8ABD-55BD72C5A88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BCF50-F72F-1D41-80CA-3C157E7D6E99}">
      <dsp:nvSpPr>
        <dsp:cNvPr id="0" name=""/>
        <dsp:cNvSpPr/>
      </dsp:nvSpPr>
      <dsp:spPr>
        <a:xfrm>
          <a:off x="94620" y="3235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/>
            <a:t>Os membros do FEP atuam em quatro grupos de trabalho (GT)</a:t>
          </a:r>
          <a:endParaRPr lang="en-US" sz="1200" b="0" kern="1200" dirty="0"/>
        </a:p>
      </dsp:txBody>
      <dsp:txXfrm>
        <a:off x="94620" y="3235"/>
        <a:ext cx="2671026" cy="814663"/>
      </dsp:txXfrm>
    </dsp:sp>
    <dsp:sp modelId="{A277A488-37D8-0F4D-AC26-12914EDAD993}">
      <dsp:nvSpPr>
        <dsp:cNvPr id="0" name=""/>
        <dsp:cNvSpPr/>
      </dsp:nvSpPr>
      <dsp:spPr>
        <a:xfrm>
          <a:off x="94620" y="1151776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Cada GT tem um ou mais coordenador(es) e vários membros, que se reúnem de forma remota segundo  agenda consensuada entre seus participantes </a:t>
          </a:r>
          <a:endParaRPr lang="en-US" sz="1200" kern="1200"/>
        </a:p>
      </dsp:txBody>
      <dsp:txXfrm>
        <a:off x="94620" y="1151776"/>
        <a:ext cx="2671026" cy="814663"/>
      </dsp:txXfrm>
    </dsp:sp>
    <dsp:sp modelId="{2D60A61B-8D87-D44B-8CDD-3C75FC27A0B0}">
      <dsp:nvSpPr>
        <dsp:cNvPr id="0" name=""/>
        <dsp:cNvSpPr/>
      </dsp:nvSpPr>
      <dsp:spPr>
        <a:xfrm>
          <a:off x="94620" y="2300318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 cada 2 semanas, há uma reunião também virtual com participação de todos os membros do FEP, às segundas-feiras, de 18.00 às 19.30h</a:t>
          </a:r>
          <a:endParaRPr lang="en-US" sz="1200" kern="1200"/>
        </a:p>
      </dsp:txBody>
      <dsp:txXfrm>
        <a:off x="94620" y="2300318"/>
        <a:ext cx="2671026" cy="814663"/>
      </dsp:txXfrm>
    </dsp:sp>
    <dsp:sp modelId="{488B36C7-3EB1-A345-BFBC-13079192CA42}">
      <dsp:nvSpPr>
        <dsp:cNvPr id="0" name=""/>
        <dsp:cNvSpPr/>
      </dsp:nvSpPr>
      <dsp:spPr>
        <a:xfrm>
          <a:off x="94620" y="3448859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Alternadamente os grupos 1 e 2 ou 3 e 4 apresentam as discussões internas do GT, os temas discutidos e os encaminhamentos feitos</a:t>
          </a:r>
          <a:endParaRPr lang="en-US" sz="1200" kern="1200"/>
        </a:p>
      </dsp:txBody>
      <dsp:txXfrm>
        <a:off x="94620" y="3448859"/>
        <a:ext cx="2671026" cy="814663"/>
      </dsp:txXfrm>
    </dsp:sp>
    <dsp:sp modelId="{6B02BF84-CF07-8E4C-AF41-A1EDA5006DC3}">
      <dsp:nvSpPr>
        <dsp:cNvPr id="0" name=""/>
        <dsp:cNvSpPr/>
      </dsp:nvSpPr>
      <dsp:spPr>
        <a:xfrm>
          <a:off x="94620" y="4597401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Com isso, todos os participantes do FEP tomam conhecimento e podem opinar/interagir sobre todo o trabalho realizado pelo Fórum.</a:t>
          </a:r>
          <a:endParaRPr lang="en-US" sz="1200" kern="1200"/>
        </a:p>
      </dsp:txBody>
      <dsp:txXfrm>
        <a:off x="94620" y="4597401"/>
        <a:ext cx="2671026" cy="814663"/>
      </dsp:txXfrm>
    </dsp:sp>
    <dsp:sp modelId="{EEA5A940-2D12-2C48-A1AC-C4D72308AA0D}">
      <dsp:nvSpPr>
        <dsp:cNvPr id="0" name=""/>
        <dsp:cNvSpPr/>
      </dsp:nvSpPr>
      <dsp:spPr>
        <a:xfrm>
          <a:off x="94620" y="5745942"/>
          <a:ext cx="2671026" cy="814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Nessas reuniões conjuntas, tomam-se as deliberações e recomendações gerai</a:t>
          </a:r>
          <a:endParaRPr lang="en-US" sz="1200" kern="1200"/>
        </a:p>
      </dsp:txBody>
      <dsp:txXfrm>
        <a:off x="94620" y="5745942"/>
        <a:ext cx="2671026" cy="814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E94BD-6614-4063-AE56-7079A503257C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1BEB6-35A8-4D0C-91B1-DC9773F46F68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B5283-796B-44C4-A65C-AC68F6F0EAFE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/>
            <a:t>Relatório completo </a:t>
          </a:r>
          <a:endParaRPr lang="en-US" sz="1500" kern="1200" dirty="0"/>
        </a:p>
      </dsp:txBody>
      <dsp:txXfrm>
        <a:off x="1548914" y="3176402"/>
        <a:ext cx="3600000" cy="720000"/>
      </dsp:txXfrm>
    </dsp:sp>
    <dsp:sp modelId="{21F68145-2535-48D1-BBD8-263BA29B1D3D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2885F-FC57-487B-92FE-925B52A3FCB4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E0BF6-C6F1-4BE8-8ABD-55BD72C5A88B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/>
            <a:t>site da SBP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/>
            <a:t>https://</a:t>
          </a:r>
          <a:r>
            <a:rPr lang="pt-BR" sz="1500" b="1" kern="1200" dirty="0" err="1"/>
            <a:t>www.sbp.org.br</a:t>
          </a:r>
          <a:r>
            <a:rPr lang="pt-BR" sz="1500" b="1" kern="1200" dirty="0"/>
            <a:t>/relatorio-de-atividades-gestao-2023-2024/ </a:t>
          </a:r>
          <a:endParaRPr lang="en-US" sz="1500" kern="1200" dirty="0"/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ABAB1-46CC-4505-9099-3A309E767A40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A9B66-F771-490C-9552-FB55A3B68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A9B66-F771-490C-9552-FB55A3B6829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0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9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476211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623392" y="332656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123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80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74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47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40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29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01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53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27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  <a:p>
            <a:pPr lvl="4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E3B6-6A05-44A6-99AB-7A352AEFE01B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46C04-F2E9-4282-A58D-4EF85EA43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59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SzPct val="60000"/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7.pn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sbp.org.br/eventos/?tipo-evento=online" TargetMode="External"/><Relationship Id="rId4" Type="http://schemas.openxmlformats.org/officeDocument/2006/relationships/hyperlink" Target="https://www.ideologica.com.br/portalassociadosbp/#/logi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tif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48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88" y="2972549"/>
            <a:ext cx="9144000" cy="11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4488" y="3093616"/>
            <a:ext cx="9108504" cy="936104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bg1"/>
                </a:solidFill>
                <a:latin typeface="+mn-lt"/>
              </a:rPr>
              <a:t>Relatório de Atividades Parcial </a:t>
            </a:r>
            <a:br>
              <a:rPr lang="pt-BR" sz="3200" dirty="0">
                <a:solidFill>
                  <a:schemeClr val="bg1"/>
                </a:solidFill>
                <a:latin typeface="+mn-lt"/>
              </a:rPr>
            </a:br>
            <a:r>
              <a:rPr lang="pt-BR" sz="3200" dirty="0">
                <a:solidFill>
                  <a:schemeClr val="bg1"/>
                </a:solidFill>
                <a:latin typeface="+mn-lt"/>
              </a:rPr>
              <a:t>Diretoria Executiva – Gestão 2023/2024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4110A4-389C-3EEB-0C3D-CE17EE34F8AC}"/>
              </a:ext>
            </a:extLst>
          </p:cNvPr>
          <p:cNvSpPr txBox="1"/>
          <p:nvPr/>
        </p:nvSpPr>
        <p:spPr>
          <a:xfrm>
            <a:off x="2816138" y="1688902"/>
            <a:ext cx="633670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Assembleia Geral Ordinária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34º Congresso Brasileiro de Patologia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Belém, Pará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de junho de 2024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90F0E32-A89A-5A7D-6D72-1F775444E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7852" y="4653136"/>
            <a:ext cx="6400800" cy="936104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Marina De Brot</a:t>
            </a:r>
          </a:p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Secretária-Geral da SBP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660BA6-2943-3465-6007-EB6565DF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43" y="205171"/>
            <a:ext cx="3646841" cy="1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9496" y="116632"/>
            <a:ext cx="8640960" cy="1143000"/>
          </a:xfrm>
        </p:spPr>
        <p:txBody>
          <a:bodyPr>
            <a:noAutofit/>
          </a:bodyPr>
          <a:lstStyle/>
          <a:p>
            <a:br>
              <a:rPr lang="pt-BR" sz="3200" b="1" dirty="0"/>
            </a:br>
            <a:r>
              <a:rPr lang="pt-BR" sz="3200" b="1" dirty="0"/>
              <a:t>Secretaria Executiva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2576" y="1196752"/>
            <a:ext cx="4824537" cy="5616624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Representação da SBP na Coordenação do Grupo de Trabalho (GT) de Diagnóstico Precoce do TJCC, com participação das atividades, reuniões do grupo e reuniões gerais dos </a:t>
            </a:r>
            <a:r>
              <a:rPr lang="pt-BR" dirty="0" err="1"/>
              <a:t>GTs</a:t>
            </a:r>
            <a:endParaRPr lang="pt-BR" dirty="0"/>
          </a:p>
          <a:p>
            <a:r>
              <a:rPr lang="pt-BR" dirty="0"/>
              <a:t>Participação das reuniões da Diretoria Executiva, reuniões relacionadas aos eventos científicos da SBP, reuniões com a indústria farmacêutica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55D39E-9F02-E647-AC65-071FA3E20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0" t="39664" r="42513" b="41334"/>
          <a:stretch/>
        </p:blipFill>
        <p:spPr>
          <a:xfrm>
            <a:off x="7680176" y="191892"/>
            <a:ext cx="936104" cy="1288329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ADE00BB-F042-7CC5-8BFB-9FDF7574C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806174"/>
              </p:ext>
            </p:extLst>
          </p:nvPr>
        </p:nvGraphicFramePr>
        <p:xfrm>
          <a:off x="5087888" y="1700808"/>
          <a:ext cx="6971536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594">
                  <a:extLst>
                    <a:ext uri="{9D8B030D-6E8A-4147-A177-3AD203B41FA5}">
                      <a16:colId xmlns:a16="http://schemas.microsoft.com/office/drawing/2014/main" val="426223937"/>
                    </a:ext>
                  </a:extLst>
                </a:gridCol>
                <a:gridCol w="1814313">
                  <a:extLst>
                    <a:ext uri="{9D8B030D-6E8A-4147-A177-3AD203B41FA5}">
                      <a16:colId xmlns:a16="http://schemas.microsoft.com/office/drawing/2014/main" val="1777007894"/>
                    </a:ext>
                  </a:extLst>
                </a:gridCol>
                <a:gridCol w="885728">
                  <a:extLst>
                    <a:ext uri="{9D8B030D-6E8A-4147-A177-3AD203B41FA5}">
                      <a16:colId xmlns:a16="http://schemas.microsoft.com/office/drawing/2014/main" val="46659338"/>
                    </a:ext>
                  </a:extLst>
                </a:gridCol>
                <a:gridCol w="742868">
                  <a:extLst>
                    <a:ext uri="{9D8B030D-6E8A-4147-A177-3AD203B41FA5}">
                      <a16:colId xmlns:a16="http://schemas.microsoft.com/office/drawing/2014/main" val="1454584584"/>
                    </a:ext>
                  </a:extLst>
                </a:gridCol>
                <a:gridCol w="885728">
                  <a:extLst>
                    <a:ext uri="{9D8B030D-6E8A-4147-A177-3AD203B41FA5}">
                      <a16:colId xmlns:a16="http://schemas.microsoft.com/office/drawing/2014/main" val="715915805"/>
                    </a:ext>
                  </a:extLst>
                </a:gridCol>
                <a:gridCol w="1214305">
                  <a:extLst>
                    <a:ext uri="{9D8B030D-6E8A-4147-A177-3AD203B41FA5}">
                      <a16:colId xmlns:a16="http://schemas.microsoft.com/office/drawing/2014/main" val="1358148576"/>
                    </a:ext>
                  </a:extLst>
                </a:gridCol>
              </a:tblGrid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Identificação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Tipo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Quantidade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Pendente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Respondido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Não Respondido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25734994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Congresso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effectLst/>
                        </a:rPr>
                        <a:t>1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75066408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Classificados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690889518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Evento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8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8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80403778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Jornal "O Patologista"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11320689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Ombudsman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369110752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18428517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0844602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PICQ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effectLst/>
                        </a:rPr>
                        <a:t>0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119483627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Título de Especialista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58018708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Administrativo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79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79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611986272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Assessoria de Imprensa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978401417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Acadêmicos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65719145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Profissionais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85434202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Congresso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522821062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Classificados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50473394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Evento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689568668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Jornal "O Patologista"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effectLst/>
                        </a:rPr>
                        <a:t>0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62830264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Ombudsman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0855655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413896664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00343802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PICQ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92156722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Título de Especialista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effectLst/>
                        </a:rPr>
                        <a:t>0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612381623"/>
                  </a:ext>
                </a:extLst>
              </a:tr>
            </a:tbl>
          </a:graphicData>
        </a:graphic>
      </p:graphicFrame>
      <p:pic>
        <p:nvPicPr>
          <p:cNvPr id="8" name="Imagem 7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CB2EA75-24C6-5E25-BDF7-07CFF0307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260648"/>
            <a:ext cx="7632848" cy="1143000"/>
          </a:xfrm>
        </p:spPr>
        <p:txBody>
          <a:bodyPr>
            <a:noAutofit/>
          </a:bodyPr>
          <a:lstStyle/>
          <a:p>
            <a:br>
              <a:rPr lang="pt-BR" sz="2600" b="1" dirty="0"/>
            </a:br>
            <a:r>
              <a:rPr lang="pt-BR" sz="2600" b="1" dirty="0"/>
              <a:t>Vice-Presidência Para Assuntos Acadêmicos</a:t>
            </a:r>
            <a:br>
              <a:rPr lang="pt-BR" sz="2600" b="1" dirty="0"/>
            </a:br>
            <a:r>
              <a:rPr lang="pt-BR" sz="2600" b="1" dirty="0">
                <a:solidFill>
                  <a:schemeClr val="bg1">
                    <a:lumMod val="50000"/>
                  </a:schemeClr>
                </a:solidFill>
              </a:rPr>
              <a:t>Departamentos Científico, de Ensino e de Especialidades, Assessorias, SAEP</a:t>
            </a:r>
            <a:br>
              <a:rPr lang="pt-BR" sz="26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3392" y="3933056"/>
            <a:ext cx="11161240" cy="2916940"/>
          </a:xfrm>
        </p:spPr>
        <p:txBody>
          <a:bodyPr>
            <a:normAutofit/>
          </a:bodyPr>
          <a:lstStyle/>
          <a:p>
            <a:pPr lvl="0"/>
            <a:r>
              <a:rPr lang="pt-BR" sz="2600" dirty="0"/>
              <a:t>Os anos de 2023 e 2024 foram ricos em atividades educacionais e científicas, com atividades presenciais e à distância</a:t>
            </a:r>
          </a:p>
          <a:p>
            <a:pPr lvl="1"/>
            <a:r>
              <a:rPr lang="pt-BR" sz="2400" dirty="0"/>
              <a:t>Aulas, simpósios, cursos de atualização e educação continuada</a:t>
            </a:r>
          </a:p>
          <a:p>
            <a:pPr lvl="1"/>
            <a:r>
              <a:rPr lang="pt-BR" sz="2400" dirty="0"/>
              <a:t>Disponibilização de material didático para os associados da SBP </a:t>
            </a:r>
          </a:p>
          <a:p>
            <a:pPr lvl="1"/>
            <a:r>
              <a:rPr lang="pt-BR" sz="2400" dirty="0"/>
              <a:t>Apoio a eventos de Faculdades de Medicina e Ligas Acadêmicas de Patologia, congressos de outras Sociedades de Especialidades e atividades multidisciplinares</a:t>
            </a:r>
            <a:endParaRPr lang="pt-BR" sz="2100" dirty="0"/>
          </a:p>
          <a:p>
            <a:endParaRPr lang="pt-BR" sz="2700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24965" t="48493" r="66777" b="32336"/>
          <a:stretch/>
        </p:blipFill>
        <p:spPr>
          <a:xfrm>
            <a:off x="10056440" y="1701169"/>
            <a:ext cx="1346319" cy="19662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9D01E2B-5F2F-A9E0-317D-16BEED78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44" y="1701169"/>
            <a:ext cx="1062981" cy="191624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05A3A3B-A2CF-E0D2-E19E-66B003A5A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761251"/>
            <a:ext cx="1059733" cy="199240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C243551-2ACC-0A9C-2880-B4D67D325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1796639"/>
            <a:ext cx="1123240" cy="19924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2459E5-A72F-B87E-BBA1-DFF259E8DD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28" t="10952" b="42425"/>
          <a:stretch/>
        </p:blipFill>
        <p:spPr>
          <a:xfrm>
            <a:off x="5394251" y="1782927"/>
            <a:ext cx="1194735" cy="20781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0BC678-A545-2523-F337-1BBA4C747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35" t="55703" r="18142"/>
          <a:stretch/>
        </p:blipFill>
        <p:spPr>
          <a:xfrm>
            <a:off x="8934645" y="1556182"/>
            <a:ext cx="1152129" cy="22975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1AEF5A-3B98-7607-291E-DA233C57CF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57" t="55703" r="66993"/>
          <a:stretch/>
        </p:blipFill>
        <p:spPr>
          <a:xfrm>
            <a:off x="7680176" y="1556182"/>
            <a:ext cx="1224136" cy="22975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60838ED-8A6A-BD73-AE33-3F877467ED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35" t="55703" r="18142"/>
          <a:stretch/>
        </p:blipFill>
        <p:spPr>
          <a:xfrm>
            <a:off x="3121839" y="1652771"/>
            <a:ext cx="1152129" cy="229759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79005A-8FD1-7046-FCC6-63453E1EC2A5}"/>
              </a:ext>
            </a:extLst>
          </p:cNvPr>
          <p:cNvSpPr txBox="1"/>
          <p:nvPr/>
        </p:nvSpPr>
        <p:spPr>
          <a:xfrm>
            <a:off x="3206363" y="2780928"/>
            <a:ext cx="10676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Departamento de Ensino</a:t>
            </a:r>
          </a:p>
        </p:txBody>
      </p:sp>
      <p:pic>
        <p:nvPicPr>
          <p:cNvPr id="14" name="Imagem 1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510B8E26-F7CC-DF9B-9771-AD3947A2A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B5F3BA0-2594-22FF-E425-A63045E3F9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46" t="14896" r="65778" b="39535"/>
          <a:stretch/>
        </p:blipFill>
        <p:spPr>
          <a:xfrm>
            <a:off x="610060" y="1682232"/>
            <a:ext cx="1296144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4414" y="0"/>
            <a:ext cx="5653586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7969" y="1052737"/>
            <a:ext cx="3982587" cy="13228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3000" b="1" dirty="0"/>
            </a:br>
            <a:r>
              <a:rPr lang="pt-BR" sz="3000" b="1" dirty="0"/>
              <a:t>Vice-Presidência Para Assuntos Acadêmicos</a:t>
            </a:r>
            <a:br>
              <a:rPr lang="pt-BR" sz="3000" b="1" dirty="0"/>
            </a:br>
            <a:r>
              <a:rPr lang="pt-BR" sz="3000" b="1" dirty="0"/>
              <a:t>Departamentos Científico, de Ensino e de Especialidades</a:t>
            </a:r>
            <a:br>
              <a:rPr lang="pt-BR" sz="3000" dirty="0"/>
            </a:br>
            <a:endParaRPr lang="pt-BR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9936" y="3429000"/>
            <a:ext cx="4824536" cy="3384376"/>
          </a:xfrm>
        </p:spPr>
        <p:txBody>
          <a:bodyPr>
            <a:normAutofit fontScale="92500"/>
          </a:bodyPr>
          <a:lstStyle/>
          <a:p>
            <a:pPr lvl="0"/>
            <a:r>
              <a:rPr lang="pt-BR" sz="2600" dirty="0"/>
              <a:t>Consolidação do SBP Online</a:t>
            </a:r>
          </a:p>
          <a:p>
            <a:pPr lvl="1"/>
            <a:r>
              <a:rPr lang="pt-BR" sz="2400" dirty="0"/>
              <a:t>Atividades quinzenais ou mensais</a:t>
            </a:r>
            <a:endParaRPr lang="pt-BR" sz="2400" i="1" dirty="0"/>
          </a:p>
          <a:p>
            <a:pPr lvl="1"/>
            <a:r>
              <a:rPr lang="pt-BR" sz="2400" i="1" dirty="0" err="1"/>
              <a:t>Journal</a:t>
            </a:r>
            <a:r>
              <a:rPr lang="pt-BR" sz="2400" i="1" dirty="0"/>
              <a:t> Club </a:t>
            </a:r>
            <a:r>
              <a:rPr lang="pt-BR" sz="2400" dirty="0"/>
              <a:t>da SAEP</a:t>
            </a:r>
          </a:p>
          <a:p>
            <a:pPr lvl="1"/>
            <a:r>
              <a:rPr lang="pt-BR" sz="2400" dirty="0"/>
              <a:t>Aulas direcionadas a alunos da Graduação de Medicina</a:t>
            </a:r>
          </a:p>
          <a:p>
            <a:pPr lvl="1"/>
            <a:r>
              <a:rPr lang="pt-BR" sz="2400" dirty="0"/>
              <a:t>Aulas das subespecialidades</a:t>
            </a:r>
          </a:p>
          <a:p>
            <a:pPr lvl="1"/>
            <a:r>
              <a:rPr lang="pt-BR" sz="2400" dirty="0"/>
              <a:t>Aulas com médicos de outras especialidades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80FC56-D389-A7C6-F286-235EEE39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76" y="459378"/>
            <a:ext cx="1062981" cy="19162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BC9E60-5293-DB17-BF1F-AFC47D74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33" y="459378"/>
            <a:ext cx="1059733" cy="19924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209994-9C90-B4FA-BB66-6FBC383D9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662" y="499582"/>
            <a:ext cx="1123240" cy="1992401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DAD46BF-8DD4-2BEF-DBA1-D57B2230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2564904"/>
            <a:ext cx="3810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A32D422-840B-D04E-C37D-7BC18603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4005064"/>
            <a:ext cx="3810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384FE05C-25DA-498C-B994-700E786DA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5445224"/>
            <a:ext cx="3810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F1FC69-9D40-EB7F-247E-C8950305EF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233" r="-1" b="-1"/>
          <a:stretch/>
        </p:blipFill>
        <p:spPr>
          <a:xfrm>
            <a:off x="9696400" y="1628495"/>
            <a:ext cx="2376264" cy="2016529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Imagem 10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C717EA19-8C6D-7A18-E48A-EE2FE80E8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D7A72A6-7EBB-3E3B-D0D9-73630A880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546" t="14896" r="65778" b="39535"/>
          <a:stretch/>
        </p:blipFill>
        <p:spPr>
          <a:xfrm>
            <a:off x="84036" y="309403"/>
            <a:ext cx="1296144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1744" y="44624"/>
            <a:ext cx="5544615" cy="143077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t-BR" sz="2400" b="1" dirty="0"/>
              <a:t>Vice-Presidência </a:t>
            </a:r>
            <a:r>
              <a:rPr lang="pt-BR" sz="2500" b="1" dirty="0"/>
              <a:t>Para Assuntos Acadêmicos</a:t>
            </a:r>
            <a:br>
              <a:rPr lang="pt-BR" sz="2500" dirty="0"/>
            </a:br>
            <a:r>
              <a:rPr lang="pt-BR" sz="2500" b="1" dirty="0"/>
              <a:t>Departamentos Científico e de Especialidades</a:t>
            </a:r>
            <a:endParaRPr lang="pt-BR" sz="2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63752" y="1340768"/>
            <a:ext cx="5377975" cy="1314567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t-BR" sz="2400" b="1" dirty="0">
                <a:solidFill>
                  <a:srgbClr val="000000"/>
                </a:solidFill>
              </a:rPr>
              <a:t>Programa de Educação à Distância da SBP: SBP Online</a:t>
            </a:r>
          </a:p>
          <a:p>
            <a:pPr marL="0" indent="0" algn="ctr">
              <a:lnSpc>
                <a:spcPct val="90000"/>
              </a:lnSpc>
              <a:buNone/>
            </a:pPr>
            <a:endParaRPr lang="pt-BR" sz="2400" b="1" dirty="0">
              <a:solidFill>
                <a:srgbClr val="00000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t-PT" sz="13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Temos 18 aulas programadas para 2024</a:t>
            </a:r>
            <a:r>
              <a:rPr lang="pt-BR" sz="1300" dirty="0">
                <a:effectLst/>
              </a:rPr>
              <a:t> </a:t>
            </a:r>
            <a:endParaRPr lang="pt-BR" sz="1300" dirty="0">
              <a:solidFill>
                <a:srgbClr val="0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005733-0E54-B741-A568-6CD5BCE10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233" r="-1" b="-1"/>
          <a:stretch/>
        </p:blipFill>
        <p:spPr>
          <a:xfrm>
            <a:off x="517233" y="-9837"/>
            <a:ext cx="3154465" cy="2434775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BAEA86A-DB60-7489-AE2D-2E7F2A30A031}"/>
              </a:ext>
            </a:extLst>
          </p:cNvPr>
          <p:cNvSpPr txBox="1"/>
          <p:nvPr/>
        </p:nvSpPr>
        <p:spPr>
          <a:xfrm>
            <a:off x="330867" y="6383509"/>
            <a:ext cx="583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https://www.ideologica.com.br/portalassociadosbp/#/login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168FB1-0C38-4C2F-BAC1-B66A40C038F0}"/>
              </a:ext>
            </a:extLst>
          </p:cNvPr>
          <p:cNvSpPr txBox="1"/>
          <p:nvPr/>
        </p:nvSpPr>
        <p:spPr>
          <a:xfrm>
            <a:off x="6023992" y="6372036"/>
            <a:ext cx="5367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https://www.sbp.org.br/eventos/?tipo-evento=online</a:t>
            </a:r>
            <a:r>
              <a:rPr lang="pt-BR" dirty="0"/>
              <a:t>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097ECFB-2C15-13DD-2C92-ABD01A47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10861"/>
              </p:ext>
            </p:extLst>
          </p:nvPr>
        </p:nvGraphicFramePr>
        <p:xfrm>
          <a:off x="517232" y="2720139"/>
          <a:ext cx="11411415" cy="3602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395">
                  <a:extLst>
                    <a:ext uri="{9D8B030D-6E8A-4147-A177-3AD203B41FA5}">
                      <a16:colId xmlns:a16="http://schemas.microsoft.com/office/drawing/2014/main" val="1316395655"/>
                    </a:ext>
                  </a:extLst>
                </a:gridCol>
                <a:gridCol w="1809906">
                  <a:extLst>
                    <a:ext uri="{9D8B030D-6E8A-4147-A177-3AD203B41FA5}">
                      <a16:colId xmlns:a16="http://schemas.microsoft.com/office/drawing/2014/main" val="2831909547"/>
                    </a:ext>
                  </a:extLst>
                </a:gridCol>
                <a:gridCol w="3189843">
                  <a:extLst>
                    <a:ext uri="{9D8B030D-6E8A-4147-A177-3AD203B41FA5}">
                      <a16:colId xmlns:a16="http://schemas.microsoft.com/office/drawing/2014/main" val="2155691444"/>
                    </a:ext>
                  </a:extLst>
                </a:gridCol>
                <a:gridCol w="3358038">
                  <a:extLst>
                    <a:ext uri="{9D8B030D-6E8A-4147-A177-3AD203B41FA5}">
                      <a16:colId xmlns:a16="http://schemas.microsoft.com/office/drawing/2014/main" val="2711494095"/>
                    </a:ext>
                  </a:extLst>
                </a:gridCol>
                <a:gridCol w="2518233">
                  <a:extLst>
                    <a:ext uri="{9D8B030D-6E8A-4147-A177-3AD203B41FA5}">
                      <a16:colId xmlns:a16="http://schemas.microsoft.com/office/drawing/2014/main" val="2832295974"/>
                    </a:ext>
                  </a:extLst>
                </a:gridCol>
              </a:tblGrid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PT" sz="600">
                          <a:effectLst/>
                        </a:rPr>
                        <a:t>Nº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indent="509905"/>
                      <a:r>
                        <a:rPr lang="pt-PT" sz="600">
                          <a:effectLst/>
                        </a:rPr>
                        <a:t>DATA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600">
                          <a:effectLst/>
                        </a:rPr>
                        <a:t>TEMA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PT" sz="600">
                          <a:effectLst/>
                        </a:rPr>
                        <a:t>PROFESSOR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PT" sz="600">
                          <a:effectLst/>
                        </a:rPr>
                        <a:t>MEDIADOR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961850043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21/03/2023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Trabalhos apresentados na USCAP 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Daniel Athanazio; Stephania Bezerra; Luciana Schultz; Andre Teixeira; Nicolle Gaglionone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Felipe D'Almeida Costa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4041882744"/>
                  </a:ext>
                </a:extLst>
              </a:tr>
              <a:tr h="17398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04/04/2023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Highlights do USCAP 2023: Patologia Gastrointestinal, Genitourinária e Torácica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Daniel Abensur Athanazio; Stephania Martins Bezerra; Luciana Schultz Amorim; Andre Costa Teixeira; Nicolle Cavalcante Gaglionone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454576241"/>
                  </a:ext>
                </a:extLst>
              </a:tr>
              <a:tr h="17398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18/04/2023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Highlights do USCAP 2023:Patologia de partes moles, Neuropatologia, Hematopatologia, Cabeça e Pescoço e Torácica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Felipe D'Almeida e Nicolle Cavalcante Gaglionone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sem moderador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3790117165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4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02/05/2023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Fortalecendo as ligas acadêmicas e ensinando documentos médicos: Preenchimento da Declaração de Óbito. (Aula voltada aos Residentes de Patologia, às Ligas de Patologia e alunos de graduação)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Juliana Carneiro Melo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Juliana Arôxa Pereira Barbosa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938458784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5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17/05/2023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Recordati: Aula  Especial - Entendendo a Doença de Castleman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Falko Fend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Felipe D'Almeida Costa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582980770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6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30/05/2023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Highlights - SOLAHP 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Cristiane Rúbia &amp; Henrique de Paula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Igor Campos da Silva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684826635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7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13/06/2023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Atualização em tumores adrenais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Marcela Cavalcanti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3832653007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8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27/06/2023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1 - Desafios na identificação e confirmação da expressão HER2 low.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Leonard Medeiros da Silva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Felipe D'Almeida Costa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70306988"/>
                  </a:ext>
                </a:extLst>
              </a:tr>
              <a:tr h="20705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9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11/07/2023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Aprendendo Patologia para ser um médico melhor (Aula voltada aos Residentes de Patologia, às Ligas de Patologia e alunos de graduação)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Denis Masashi Sugita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 dirty="0">
                          <a:effectLst/>
                        </a:rPr>
                        <a:t>Dra. Juliana </a:t>
                      </a:r>
                      <a:r>
                        <a:rPr lang="pt-BR" sz="600" dirty="0" err="1">
                          <a:effectLst/>
                        </a:rPr>
                        <a:t>Arôxa</a:t>
                      </a:r>
                      <a:r>
                        <a:rPr lang="pt-BR" sz="600" dirty="0">
                          <a:effectLst/>
                        </a:rPr>
                        <a:t> Pereira Barbosa </a:t>
                      </a:r>
                      <a:endParaRPr lang="pt-B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375856147"/>
                  </a:ext>
                </a:extLst>
              </a:tr>
              <a:tr h="17398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10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25/07/2023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Journal Club SAEP: Papel do GATA-3 como marcador adjunto no diagnóstico diferencial de doença de Paget da mama.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Cynthia Aparecida Bueno de Toledo Osório e João Victor Alves de Castro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Cynthia Aparecida Bueno de Toledo Osório         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884558316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r"/>
                      <a:r>
                        <a:rPr lang="pt-BR" sz="600">
                          <a:effectLst/>
                        </a:rPr>
                        <a:t>11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600">
                          <a:effectLst/>
                        </a:rPr>
                        <a:t>26/07/2023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Recordati: Semana de Castleman – Diagnóstico, Tratamento e Perspectiva dos pacientes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Daniele Leão (Hematologista) e Dr. Felipe D'Almeida Costa - Ariadne Guimarães - Casa Hunter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sem moderador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550635498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12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01/08/2023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Neoplasias uroteliais (tumores da bexiga/trato urinário)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Stephania Martins Bezerra e Dr. Daniel Abensur Athanazio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sem moderador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375857596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08/08/2023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2 - O impacto do cuidado pré-analítico – quais são as melhores práticas?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Larissa Cardoso Marinho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264680106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14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 dirty="0">
                          <a:effectLst/>
                        </a:rPr>
                        <a:t>22/08/2023</a:t>
                      </a:r>
                      <a:endParaRPr lang="pt-B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3 - Introdução ao conceito HER2 ultra low: o que deve mudar na prática?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Ruana Moura Rocha Costa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7626419"/>
                  </a:ext>
                </a:extLst>
              </a:tr>
              <a:tr h="17398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15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05/09/2023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4 - Alterações patológicas associadas à Síndrome Hereditária do Câncer de Mama e Ovário (HBOC)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Dras. Marina De Brot &amp;  Louise De Brot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Felipe D'Almeida Costa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485957323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16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12/09/2023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600">
                          <a:effectLst/>
                        </a:rPr>
                        <a:t>Alterações no novo 2023 TBSRTC (The Bethesda System for Reporting Thyroid Cytology)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Gilda da Cunha Santos  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Igor Campos da Silva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32694280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17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19/09/2023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5 - Classificação histopatológica dos carcinomas ovarianos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Gustavo Rubino de Azevedo Focchi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932726316"/>
                  </a:ext>
                </a:extLst>
              </a:tr>
              <a:tr h="20705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18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03/10/2023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6 - Qualidade pré-analítica e biomarcadores em CPNPC: A necessidade de testagem de painéis amplos em amostras escassas e o papel do patologista na jornada da amostra.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600">
                          <a:effectLst/>
                        </a:rPr>
                        <a:t>Dra. Carmen Liane Neubarth Estivallet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313120308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19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17/10/2023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Astrazeneca 7 - Biomarcadores emergentes em Carcinoma de Pulmão Não Pequenas Células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Ellen Caroline Toledo do Nascimento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Igor Campos da Silva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1011948550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20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31/10/2023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Lesões papilares da mama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Ruana Moura Rocha Costa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Felipe D'Almeida Costa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583942231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21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21/11/2023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MSD - Biomarcadores do trato gastrointestinal: esôfago e estômago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Evandro Sobroza de Mello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Igor Campos da Silva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301087154"/>
                  </a:ext>
                </a:extLst>
              </a:tr>
              <a:tr h="20705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22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30/11/2023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Diretrizes para testes moleculares em câncer de pulmão não pequenas células - recomendações da Sociedade Brasileira de Patologia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Nicolle Cavalcante Gaglionone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05090883"/>
                  </a:ext>
                </a:extLst>
              </a:tr>
              <a:tr h="86991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05/12/2023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MSD - Biomarcadores do trato gastrointestinal: Colorretal e outros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Laura Carolina López Claro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Dr. Daniel Abensur Athanazio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2931914519"/>
                  </a:ext>
                </a:extLst>
              </a:tr>
              <a:tr h="138034"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24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>
                          <a:effectLst/>
                        </a:rPr>
                        <a:t>12/12/2023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AULA GUIDELINES PELE - Alopecias cicatriciais primárias e linfocíticas 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>
                          <a:effectLst/>
                        </a:rPr>
                        <a:t>Dra. Annelise de Almeida Verdolin</a:t>
                      </a:r>
                      <a:endParaRPr lang="pt-B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tc>
                  <a:txBody>
                    <a:bodyPr/>
                    <a:lstStyle/>
                    <a:p>
                      <a:r>
                        <a:rPr lang="pt-BR" sz="600" dirty="0">
                          <a:effectLst/>
                        </a:rPr>
                        <a:t>Dr. Felipe D'Almeida Costa </a:t>
                      </a:r>
                      <a:endParaRPr lang="pt-B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68" marR="11268" marT="0" marB="0" anchor="ctr"/>
                </a:tc>
                <a:extLst>
                  <a:ext uri="{0D108BD9-81ED-4DB2-BD59-A6C34878D82A}">
                    <a16:rowId xmlns:a16="http://schemas.microsoft.com/office/drawing/2014/main" val="3372794647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9CFE4391-1AED-3142-C359-255C1E9E3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0" y="1381125"/>
            <a:ext cx="458539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Imagem 1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401ED4A-C612-F32F-9958-D939B17EB6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11" y="292609"/>
            <a:ext cx="864097" cy="133901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32B089-B248-BCF0-0A1C-BC1AB36F15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46" t="14896" r="65778" b="39535"/>
          <a:stretch/>
        </p:blipFill>
        <p:spPr>
          <a:xfrm>
            <a:off x="9475132" y="132588"/>
            <a:ext cx="1296144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4414" y="0"/>
            <a:ext cx="5653586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7969" y="1052737"/>
            <a:ext cx="3982587" cy="13228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3000" b="1" dirty="0"/>
            </a:br>
            <a:r>
              <a:rPr lang="pt-BR" sz="3000" b="1" dirty="0"/>
              <a:t>Vice-Presidência Para Assuntos Acadêmicos</a:t>
            </a:r>
            <a:br>
              <a:rPr lang="pt-BR" sz="3000" b="1" dirty="0"/>
            </a:br>
            <a:r>
              <a:rPr lang="pt-BR" sz="3000" b="1" dirty="0"/>
              <a:t>Departamentos Científico, de Ensino e de Especialidades</a:t>
            </a:r>
            <a:br>
              <a:rPr lang="pt-BR" sz="3000" dirty="0"/>
            </a:br>
            <a:endParaRPr lang="pt-BR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9936" y="3429000"/>
            <a:ext cx="4824536" cy="3384376"/>
          </a:xfrm>
        </p:spPr>
        <p:txBody>
          <a:bodyPr>
            <a:normAutofit fontScale="92500"/>
          </a:bodyPr>
          <a:lstStyle/>
          <a:p>
            <a:pPr lvl="0"/>
            <a:r>
              <a:rPr lang="pt-BR" sz="2600" dirty="0"/>
              <a:t>Consolidação do SBP Online</a:t>
            </a:r>
          </a:p>
          <a:p>
            <a:pPr lvl="1"/>
            <a:r>
              <a:rPr lang="pt-BR" sz="2400" dirty="0"/>
              <a:t>Atividades quinzenais ou mensais</a:t>
            </a:r>
            <a:endParaRPr lang="pt-BR" sz="2400" i="1" dirty="0"/>
          </a:p>
          <a:p>
            <a:pPr lvl="1"/>
            <a:r>
              <a:rPr lang="pt-BR" sz="2400" i="1" dirty="0" err="1"/>
              <a:t>Journal</a:t>
            </a:r>
            <a:r>
              <a:rPr lang="pt-BR" sz="2400" i="1" dirty="0"/>
              <a:t> Club </a:t>
            </a:r>
            <a:r>
              <a:rPr lang="pt-BR" sz="2400" dirty="0"/>
              <a:t>da SAEP</a:t>
            </a:r>
          </a:p>
          <a:p>
            <a:pPr lvl="1"/>
            <a:r>
              <a:rPr lang="pt-BR" sz="2400" dirty="0"/>
              <a:t>Aulas direcionadas a alunos da Graduação de Medicina</a:t>
            </a:r>
          </a:p>
          <a:p>
            <a:pPr lvl="1"/>
            <a:r>
              <a:rPr lang="pt-BR" sz="2400" dirty="0"/>
              <a:t>Aulas das subespecialidades</a:t>
            </a:r>
          </a:p>
          <a:p>
            <a:pPr lvl="1"/>
            <a:r>
              <a:rPr lang="pt-BR" sz="2400" dirty="0"/>
              <a:t>Aulas com médicos de outras especialidades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80FC56-D389-A7C6-F286-235EEE39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76" y="459378"/>
            <a:ext cx="1062981" cy="19162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BC9E60-5293-DB17-BF1F-AFC47D74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33" y="459378"/>
            <a:ext cx="1059733" cy="19924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209994-9C90-B4FA-BB66-6FBC383D9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662" y="499582"/>
            <a:ext cx="1123240" cy="19924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F1FC69-9D40-EB7F-247E-C8950305E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233" r="-1" b="-1"/>
          <a:stretch/>
        </p:blipFill>
        <p:spPr>
          <a:xfrm>
            <a:off x="9696400" y="1628495"/>
            <a:ext cx="2376264" cy="2016529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Imagem 10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C717EA19-8C6D-7A18-E48A-EE2FE80E8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D7A72A6-7EBB-3E3B-D0D9-73630A8800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46" t="14896" r="65778" b="39535"/>
          <a:stretch/>
        </p:blipFill>
        <p:spPr>
          <a:xfrm>
            <a:off x="84036" y="309403"/>
            <a:ext cx="1296144" cy="229235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A3FC698-1117-FCEB-3A2F-793DDC092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58949"/>
              </p:ext>
            </p:extLst>
          </p:nvPr>
        </p:nvGraphicFramePr>
        <p:xfrm>
          <a:off x="220486" y="2835002"/>
          <a:ext cx="4470400" cy="3186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3300477566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97441333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060021658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515523200"/>
                    </a:ext>
                  </a:extLst>
                </a:gridCol>
              </a:tblGrid>
              <a:tr h="869407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ANO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QTD DE AULAS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TOTAL DE PARTICIPANTES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VISUALIZAÇÕES YOUTUBE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6283411"/>
                  </a:ext>
                </a:extLst>
              </a:tr>
              <a:tr h="772293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2023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890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2305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1467402"/>
                  </a:ext>
                </a:extLst>
              </a:tr>
              <a:tr h="772293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2024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4 (até maio)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109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300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08105783"/>
                  </a:ext>
                </a:extLst>
              </a:tr>
              <a:tr h="772293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999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2605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2981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33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914859" y="911117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524001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2124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20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123" y="929383"/>
            <a:ext cx="2888541" cy="19934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1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2500" b="1" dirty="0">
                <a:solidFill>
                  <a:schemeClr val="tx2">
                    <a:lumMod val="50000"/>
                  </a:schemeClr>
                </a:solidFill>
              </a:rPr>
              <a:t>Vice-Presidência Para Assuntos Acadêmicos</a:t>
            </a:r>
            <a:br>
              <a:rPr lang="pt-BR" sz="2500" dirty="0">
                <a:solidFill>
                  <a:schemeClr val="tx2">
                    <a:lumMod val="50000"/>
                  </a:schemeClr>
                </a:solidFill>
              </a:rPr>
            </a:br>
            <a:endParaRPr lang="pt-BR" sz="2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7568" y="3178953"/>
            <a:ext cx="2664296" cy="199344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t-BR" sz="2100" b="1" dirty="0">
                <a:solidFill>
                  <a:srgbClr val="FEFFFF"/>
                </a:solidFill>
              </a:rPr>
              <a:t>III </a:t>
            </a:r>
            <a:r>
              <a:rPr lang="pt-BR" sz="2100" b="1" dirty="0" err="1">
                <a:solidFill>
                  <a:srgbClr val="FEFFFF"/>
                </a:solidFill>
              </a:rPr>
              <a:t>Congreso</a:t>
            </a:r>
            <a:r>
              <a:rPr lang="pt-BR" sz="2100" b="1" dirty="0">
                <a:solidFill>
                  <a:srgbClr val="FEFFFF"/>
                </a:solidFill>
              </a:rPr>
              <a:t> </a:t>
            </a:r>
            <a:r>
              <a:rPr lang="pt-BR" sz="2100" b="1" dirty="0" err="1">
                <a:solidFill>
                  <a:srgbClr val="FEFFFF"/>
                </a:solidFill>
              </a:rPr>
              <a:t>Latinoamericano</a:t>
            </a:r>
            <a:r>
              <a:rPr lang="pt-BR" sz="2100" b="1" dirty="0">
                <a:solidFill>
                  <a:srgbClr val="FEFFFF"/>
                </a:solidFill>
              </a:rPr>
              <a:t> de </a:t>
            </a:r>
            <a:r>
              <a:rPr lang="pt-BR" sz="2100" b="1" dirty="0" err="1">
                <a:solidFill>
                  <a:srgbClr val="FEFFFF"/>
                </a:solidFill>
              </a:rPr>
              <a:t>Hematopatología</a:t>
            </a:r>
            <a:r>
              <a:rPr lang="pt-BR" sz="2100" b="1" dirty="0">
                <a:solidFill>
                  <a:srgbClr val="FEFFFF"/>
                </a:solidFill>
              </a:rPr>
              <a:t>: SOLAHP e SBP</a:t>
            </a:r>
            <a:endParaRPr lang="pt-BR" sz="2100" dirty="0">
              <a:solidFill>
                <a:srgbClr val="FEFFFF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0D22F5-7955-9B73-435C-B74941F8D482}"/>
              </a:ext>
            </a:extLst>
          </p:cNvPr>
          <p:cNvSpPr txBox="1"/>
          <p:nvPr/>
        </p:nvSpPr>
        <p:spPr>
          <a:xfrm>
            <a:off x="5214512" y="3068960"/>
            <a:ext cx="6786765" cy="36627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18 a 20 de maio na cidade de São Paulo</a:t>
            </a:r>
            <a:endParaRPr lang="pt-PT" sz="1200" dirty="0"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Além dos palestrantes regionais, participaram 4 palestrantes europeus e 3 dos Estados Unidos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O evento foi organizado pela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Sociedad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Latinoamericana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de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Hematopatología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(SOLAHP), em conjunto com a Sociedade Brasileira de Patologia (SBP)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PT" sz="1200" dirty="0">
                <a:latin typeface="Verdana" panose="020B0604030504040204" pitchFamily="34" charset="0"/>
                <a:ea typeface="Calibri" panose="020F0502020204030204" pitchFamily="34" charset="0"/>
              </a:rPr>
              <a:t>P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alestrantes europeus: Prof. Dr. Elias Campo, do Hospital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Clínic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da Universidade de Barcelona, Espanha; Prof. Dr.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Falko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Fend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e Profa. Dra.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Leticia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Quintanilla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-Martinez de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Fend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do Hospital universitário de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Tübingen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Alemanha, e o Prof. Philippe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Gaulard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do Hospital Universitário Henri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Mondor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de Paris, França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Palestrantes dos EUA: Dra.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Julia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T.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Geyer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Profa. associada do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Weill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Cornell Medical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College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de Nova York; Prof. Robert Paul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Hasserjian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da Faculdade de Medicina de Harvard, em Boston; e a Profa.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Yasodha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pt-PT" sz="1200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Natkunam</a:t>
            </a:r>
            <a:r>
              <a:rPr lang="pt-PT" sz="1200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da Faculdade de Medicina da Universidade de Stanford, Califórnia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A817B94-6627-7C15-0ECC-B17CC865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26242"/>
            <a:ext cx="3528392" cy="288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579579C4-657F-3C42-004A-A4123ECED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4" y="404664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8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914859" y="911117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524001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2124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20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123" y="929383"/>
            <a:ext cx="2888541" cy="19934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1200" b="1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2500" b="1">
                <a:solidFill>
                  <a:schemeClr val="tx2">
                    <a:lumMod val="50000"/>
                  </a:schemeClr>
                </a:solidFill>
              </a:rPr>
              <a:t>Vice-Presidência Para Assuntos Acadêmicos</a:t>
            </a:r>
            <a:br>
              <a:rPr lang="pt-BR" sz="2500">
                <a:solidFill>
                  <a:schemeClr val="tx2">
                    <a:lumMod val="50000"/>
                  </a:schemeClr>
                </a:solidFill>
              </a:rPr>
            </a:br>
            <a:endParaRPr lang="pt-BR" sz="2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7568" y="3178953"/>
            <a:ext cx="2664296" cy="199344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t-BR" sz="2100" b="1">
                <a:solidFill>
                  <a:srgbClr val="FEFFFF"/>
                </a:solidFill>
              </a:rPr>
              <a:t>III Congreso Latinoamericano de Hematopatología: SOLAHP e SBP</a:t>
            </a:r>
            <a:endParaRPr lang="pt-BR" sz="2100" dirty="0">
              <a:solidFill>
                <a:srgbClr val="FEFFFF"/>
              </a:solidFill>
            </a:endParaRPr>
          </a:p>
        </p:txBody>
      </p:sp>
      <p:pic>
        <p:nvPicPr>
          <p:cNvPr id="8" name="Imagem 7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579579C4-657F-3C42-004A-A4123ECED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4" y="404664"/>
            <a:ext cx="864097" cy="1339014"/>
          </a:xfrm>
          <a:prstGeom prst="rect">
            <a:avLst/>
          </a:prstGeom>
        </p:spPr>
      </p:pic>
      <p:pic>
        <p:nvPicPr>
          <p:cNvPr id="26626" name="Picture 2" descr="Nenhuma descrição de foto disponível.">
            <a:extLst>
              <a:ext uri="{FF2B5EF4-FFF2-40B4-BE49-F238E27FC236}">
                <a16:creationId xmlns:a16="http://schemas.microsoft.com/office/drawing/2014/main" id="{E0B8EDD5-5F67-2AF2-43F0-CDC943A0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90" y="2822495"/>
            <a:ext cx="6672181" cy="3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Nenhuma descrição de foto disponível.">
            <a:extLst>
              <a:ext uri="{FF2B5EF4-FFF2-40B4-BE49-F238E27FC236}">
                <a16:creationId xmlns:a16="http://schemas.microsoft.com/office/drawing/2014/main" id="{6C3B510A-4AD3-214F-F1B0-D4B61EBB5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r="46837" b="64345"/>
          <a:stretch/>
        </p:blipFill>
        <p:spPr bwMode="auto">
          <a:xfrm>
            <a:off x="6960095" y="260648"/>
            <a:ext cx="3384377" cy="24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6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244091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589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2029" y="663278"/>
            <a:ext cx="5373370" cy="13255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2400" b="1" dirty="0"/>
            </a:br>
            <a:r>
              <a:rPr lang="pt-BR" sz="2400" b="1" dirty="0"/>
              <a:t>Vice-Presidência Para Assuntos Acadêmicos</a:t>
            </a:r>
            <a:br>
              <a:rPr lang="pt-BR" sz="2400" b="1" dirty="0"/>
            </a:br>
            <a:r>
              <a:rPr lang="pt-BR" sz="2400" b="1" dirty="0"/>
              <a:t>Departamentos Científico, de Ensino e de Especialidades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4559" y="2348880"/>
            <a:ext cx="5673852" cy="478881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2000" b="1" dirty="0"/>
              <a:t>Cursos de atualização e educação continuada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Simpósio de Síndromes Hereditárias do Câncer:</a:t>
            </a:r>
            <a:endParaRPr lang="pt-BR" sz="2000" dirty="0"/>
          </a:p>
          <a:p>
            <a:pPr lvl="1">
              <a:lnSpc>
                <a:spcPct val="90000"/>
              </a:lnSpc>
            </a:pPr>
            <a:r>
              <a:rPr lang="pt-BR" sz="2000" dirty="0"/>
              <a:t>16 e 17 de junho de 2023 no Rio de Janeiro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Coordenação: Katia Leite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Durante 2 dias, foram abordados temas de grande relevância relacionados às principais síndromes hereditárias do câncer</a:t>
            </a:r>
          </a:p>
          <a:p>
            <a:pPr lvl="1">
              <a:lnSpc>
                <a:spcPct val="90000"/>
              </a:lnSpc>
            </a:pPr>
            <a:r>
              <a:rPr lang="pt-BR" sz="2000" dirty="0"/>
              <a:t>Destaque para a participação do Dr. Ian </a:t>
            </a:r>
            <a:r>
              <a:rPr lang="pt-BR" sz="2000" dirty="0" err="1"/>
              <a:t>Cree</a:t>
            </a:r>
            <a:r>
              <a:rPr lang="pt-BR" sz="2000" dirty="0"/>
              <a:t>, na época </a:t>
            </a:r>
            <a:r>
              <a:rPr lang="pt-BR" sz="2000" dirty="0" err="1"/>
              <a:t>head</a:t>
            </a:r>
            <a:r>
              <a:rPr lang="pt-BR" sz="2000" dirty="0"/>
              <a:t> do WHO </a:t>
            </a:r>
            <a:r>
              <a:rPr lang="pt-BR" sz="2000" dirty="0" err="1"/>
              <a:t>Classification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Tumours</a:t>
            </a:r>
            <a:r>
              <a:rPr lang="pt-BR" sz="2000" dirty="0"/>
              <a:t> </a:t>
            </a:r>
            <a:r>
              <a:rPr lang="pt-BR" sz="2000" dirty="0" err="1"/>
              <a:t>Group</a:t>
            </a:r>
            <a:endParaRPr lang="pt-BR" sz="2000" dirty="0"/>
          </a:p>
          <a:p>
            <a:pPr lvl="1">
              <a:lnSpc>
                <a:spcPct val="90000"/>
              </a:lnSpc>
            </a:pPr>
            <a:r>
              <a:rPr lang="pt-BR" sz="2000" dirty="0"/>
              <a:t>Patologistas, oncologistas clínicos, </a:t>
            </a:r>
            <a:r>
              <a:rPr lang="pt-BR" sz="2000" dirty="0" err="1"/>
              <a:t>oncogeneticistas</a:t>
            </a:r>
            <a:r>
              <a:rPr lang="pt-BR" sz="2000" dirty="0"/>
              <a:t>, radiologistas, </a:t>
            </a:r>
            <a:r>
              <a:rPr lang="pt-BR" sz="2000" dirty="0" err="1"/>
              <a:t>etc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6583"/>
            <a:ext cx="1512168" cy="70978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18CA51C-6DFB-2924-9117-F9F43CB1B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9" y="0"/>
            <a:ext cx="357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50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CD4319-21CA-4165-A08D-D1E05DC37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4944617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8986" y="474436"/>
            <a:ext cx="3697014" cy="13703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2600" b="1" dirty="0"/>
              <a:t>Vice-Presidência Para Assuntos Acadêmicos</a:t>
            </a:r>
            <a:br>
              <a:rPr lang="pt-BR" sz="2600" b="1" dirty="0"/>
            </a:br>
            <a:br>
              <a:rPr lang="pt-BR" sz="2600" b="1" dirty="0"/>
            </a:br>
            <a:r>
              <a:rPr lang="pt-BR" sz="2600" b="1" dirty="0"/>
              <a:t>SBP Na Estrada </a:t>
            </a:r>
            <a:endParaRPr lang="pt-BR" sz="2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455229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669B06-C46A-44F5-8C95-4AA9C8795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15534" y="73153"/>
            <a:ext cx="884223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D76B2F7-4F50-4773-9D4F-290F71003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29C72A8-9B1F-4E7C-849C-3ED6C4F65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B4AD277-5CD3-42C3-8B43-2D645DF1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6B705E15-6BC1-424E-9A76-D1005A391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1F76BC37-F98D-4577-97A0-F827D0D17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BD26941-01BA-4D66-8E65-20857D3DC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49B424C-62D9-4A49-AC52-5A78F2E40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76C9EBF-ED63-4269-A697-F6509920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D803FF3-8F07-4737-8BB1-105F778F1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7FAED273-7CA0-4E1E-B334-37B189A6B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C9C1E0D9-E570-4AF5-880E-BBA6DD522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DEDE693-1FBA-4D1A-A164-53CCD5CB0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6AA202F9-EAD4-4DEA-9024-632A4F73B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6CCC0AF-E071-40EB-8C53-5ACA30272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AA000E7-AF97-4611-99C3-B1E03F5A4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FC00B1E-E93B-4433-97D2-5360B33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4B77C83-19B4-4B90-ABA7-E70C365B4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97565E2-2F06-489E-937B-AD74A7823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F228EE9-2816-457D-83CE-BCFA543CB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74D8F1E-E29D-4C22-AF20-A95EB92C9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3233985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Grupo de pessoas em frente a computador&#10;&#10;Descrição gerada automaticamente">
            <a:extLst>
              <a:ext uri="{FF2B5EF4-FFF2-40B4-BE49-F238E27FC236}">
                <a16:creationId xmlns:a16="http://schemas.microsoft.com/office/drawing/2014/main" id="{F1F6689F-A59D-60DE-F521-AE0E93345D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r="5341" b="20270"/>
          <a:stretch/>
        </p:blipFill>
        <p:spPr>
          <a:xfrm>
            <a:off x="7104111" y="4293096"/>
            <a:ext cx="4608513" cy="2501248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423E8B6E-EC06-44B2-9CAA-3833261A4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85513"/>
          <a:stretch/>
        </p:blipFill>
        <p:spPr bwMode="auto">
          <a:xfrm>
            <a:off x="7248128" y="188640"/>
            <a:ext cx="4104456" cy="15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B0B03028-39AF-8CEE-EACE-C440BC82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726" y="4497760"/>
            <a:ext cx="4610338" cy="2315616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2000" b="1" dirty="0">
                <a:solidFill>
                  <a:schemeClr val="bg1"/>
                </a:solidFill>
              </a:rPr>
              <a:t>Reuniões presenciais em várias cidades de diferentes regiões do país, desde outubro de 2022</a:t>
            </a:r>
          </a:p>
          <a:p>
            <a:pPr marL="0" indent="0">
              <a:lnSpc>
                <a:spcPct val="90000"/>
              </a:lnSpc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chemeClr val="bg1"/>
                </a:solidFill>
              </a:rPr>
              <a:t>Brasília, Curitiba, Salvador, Florianópolis, Fortaleza, Rio de Janeiro, Porto Alegre, Belo Horizonte e Cuiabá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chemeClr val="bg1"/>
                </a:solidFill>
              </a:rPr>
              <a:t>Ribeirão Preto: 27 de julho de 2024</a:t>
            </a:r>
          </a:p>
        </p:txBody>
      </p:sp>
      <p:pic>
        <p:nvPicPr>
          <p:cNvPr id="17" name="Imagem 16" descr="Uma imagem contendo foto, mesa, grupo, quarto&#10;&#10;Descrição gerada automaticamente">
            <a:extLst>
              <a:ext uri="{FF2B5EF4-FFF2-40B4-BE49-F238E27FC236}">
                <a16:creationId xmlns:a16="http://schemas.microsoft.com/office/drawing/2014/main" id="{EF1E1C29-1F6B-F013-665B-3A3E08D85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4" y="1935865"/>
            <a:ext cx="4188780" cy="2501247"/>
          </a:xfrm>
          <a:prstGeom prst="rect">
            <a:avLst/>
          </a:prstGeom>
        </p:spPr>
      </p:pic>
      <p:pic>
        <p:nvPicPr>
          <p:cNvPr id="41" name="Imagem 40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CB38238A-2DFC-D4B8-E55B-1A4B084DC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14354" r="1058"/>
          <a:stretch/>
        </p:blipFill>
        <p:spPr>
          <a:xfrm>
            <a:off x="7935000" y="1873600"/>
            <a:ext cx="3057544" cy="23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8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CD4319-21CA-4165-A08D-D1E05DC37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4944617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8986" y="474436"/>
            <a:ext cx="3697014" cy="13703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2600" b="1" dirty="0"/>
              <a:t>Vice-Presidência Para Assuntos Acadêmicos</a:t>
            </a:r>
            <a:br>
              <a:rPr lang="pt-BR" sz="2600" b="1" dirty="0"/>
            </a:br>
            <a:br>
              <a:rPr lang="pt-BR" sz="2600" b="1" dirty="0"/>
            </a:br>
            <a:r>
              <a:rPr lang="pt-BR" sz="2600" b="1" dirty="0"/>
              <a:t>SBP Na Estrada </a:t>
            </a:r>
            <a:endParaRPr lang="pt-BR" sz="2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455229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669B06-C46A-44F5-8C95-4AA9C8795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15534" y="73153"/>
            <a:ext cx="884223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D76B2F7-4F50-4773-9D4F-290F71003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29C72A8-9B1F-4E7C-849C-3ED6C4F65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B4AD277-5CD3-42C3-8B43-2D645DF1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6B705E15-6BC1-424E-9A76-D1005A391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1F76BC37-F98D-4577-97A0-F827D0D17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BD26941-01BA-4D66-8E65-20857D3DC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49B424C-62D9-4A49-AC52-5A78F2E40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76C9EBF-ED63-4269-A697-F6509920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D803FF3-8F07-4737-8BB1-105F778F1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7FAED273-7CA0-4E1E-B334-37B189A6B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C9C1E0D9-E570-4AF5-880E-BBA6DD522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DEDE693-1FBA-4D1A-A164-53CCD5CB0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6AA202F9-EAD4-4DEA-9024-632A4F73B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6CCC0AF-E071-40EB-8C53-5ACA30272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AA000E7-AF97-4611-99C3-B1E03F5A4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FC00B1E-E93B-4433-97D2-5360B33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4B77C83-19B4-4B90-ABA7-E70C365B4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97565E2-2F06-489E-937B-AD74A7823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F228EE9-2816-457D-83CE-BCFA543CB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74D8F1E-E29D-4C22-AF20-A95EB92C9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3233985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23E8B6E-EC06-44B2-9CAA-3833261A4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85513"/>
          <a:stretch/>
        </p:blipFill>
        <p:spPr bwMode="auto">
          <a:xfrm>
            <a:off x="7248128" y="188640"/>
            <a:ext cx="4104456" cy="15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Uma imagem contendo foto, mesa, grupo, quarto&#10;&#10;Descrição gerada automaticamente">
            <a:extLst>
              <a:ext uri="{FF2B5EF4-FFF2-40B4-BE49-F238E27FC236}">
                <a16:creationId xmlns:a16="http://schemas.microsoft.com/office/drawing/2014/main" id="{EF1E1C29-1F6B-F013-665B-3A3E08D85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4" y="1988840"/>
            <a:ext cx="4188780" cy="2592288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6018D98-4055-CCFC-F151-67F9A9EAE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595974"/>
              </p:ext>
            </p:extLst>
          </p:nvPr>
        </p:nvGraphicFramePr>
        <p:xfrm>
          <a:off x="2073862" y="4797152"/>
          <a:ext cx="6028055" cy="1958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340">
                  <a:extLst>
                    <a:ext uri="{9D8B030D-6E8A-4147-A177-3AD203B41FA5}">
                      <a16:colId xmlns:a16="http://schemas.microsoft.com/office/drawing/2014/main" val="2931470076"/>
                    </a:ext>
                  </a:extLst>
                </a:gridCol>
                <a:gridCol w="1438730">
                  <a:extLst>
                    <a:ext uri="{9D8B030D-6E8A-4147-A177-3AD203B41FA5}">
                      <a16:colId xmlns:a16="http://schemas.microsoft.com/office/drawing/2014/main" val="1594221400"/>
                    </a:ext>
                  </a:extLst>
                </a:gridCol>
                <a:gridCol w="1155430">
                  <a:extLst>
                    <a:ext uri="{9D8B030D-6E8A-4147-A177-3AD203B41FA5}">
                      <a16:colId xmlns:a16="http://schemas.microsoft.com/office/drawing/2014/main" val="4107307317"/>
                    </a:ext>
                  </a:extLst>
                </a:gridCol>
                <a:gridCol w="952801">
                  <a:extLst>
                    <a:ext uri="{9D8B030D-6E8A-4147-A177-3AD203B41FA5}">
                      <a16:colId xmlns:a16="http://schemas.microsoft.com/office/drawing/2014/main" val="3521840479"/>
                    </a:ext>
                  </a:extLst>
                </a:gridCol>
                <a:gridCol w="1673754">
                  <a:extLst>
                    <a:ext uri="{9D8B030D-6E8A-4147-A177-3AD203B41FA5}">
                      <a16:colId xmlns:a16="http://schemas.microsoft.com/office/drawing/2014/main" val="84813647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effectLst/>
                        </a:rPr>
                        <a:t>Evento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effectLst/>
                        </a:rPr>
                        <a:t>Data do curso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effectLst/>
                        </a:rPr>
                        <a:t>Cidade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Inscritos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Participantes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09084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effectLst/>
                        </a:rPr>
                        <a:t>13/05/2023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Salvador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32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88033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effectLst/>
                        </a:rPr>
                        <a:t>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01/07/2023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Florianópolis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31056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26/08/2023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Fortaleza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222827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23/09/2023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Rio de Janeiro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51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37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319637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11/11/2023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Belém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36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effectLst/>
                        </a:rPr>
                        <a:t>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430473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24/02/2024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Belo Horizonte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57075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20/04/2024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Cuiabá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74672429"/>
                  </a:ext>
                </a:extLst>
              </a:tr>
            </a:tbl>
          </a:graphicData>
        </a:graphic>
      </p:graphicFrame>
      <p:pic>
        <p:nvPicPr>
          <p:cNvPr id="7" name="Imagem 6" descr="Grupo de pessoas sentadas em auditório&#10;&#10;Descrição gerada automaticamente">
            <a:extLst>
              <a:ext uri="{FF2B5EF4-FFF2-40B4-BE49-F238E27FC236}">
                <a16:creationId xmlns:a16="http://schemas.microsoft.com/office/drawing/2014/main" id="{78D45C61-C184-1366-5653-8698CDB9D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0451" b="8792"/>
          <a:stretch/>
        </p:blipFill>
        <p:spPr>
          <a:xfrm>
            <a:off x="6612632" y="1844824"/>
            <a:ext cx="5460032" cy="2592289"/>
          </a:xfrm>
          <a:prstGeom prst="rect">
            <a:avLst/>
          </a:prstGeom>
        </p:spPr>
      </p:pic>
      <p:pic>
        <p:nvPicPr>
          <p:cNvPr id="9" name="Imagem 8" descr="Salão com pessoas ao redor&#10;&#10;Descrição gerada automaticamente">
            <a:extLst>
              <a:ext uri="{FF2B5EF4-FFF2-40B4-BE49-F238E27FC236}">
                <a16:creationId xmlns:a16="http://schemas.microsoft.com/office/drawing/2014/main" id="{585C2A17-B75E-AE60-3BDF-3B3801A01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48942" r="6897" b="1648"/>
          <a:stretch/>
        </p:blipFill>
        <p:spPr>
          <a:xfrm>
            <a:off x="8184232" y="4704009"/>
            <a:ext cx="3911599" cy="19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2894E32-1F5B-A734-99EA-25975941C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82" y="1052736"/>
            <a:ext cx="2945130" cy="453834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510223-409D-4645-1E9A-493052149D23}"/>
              </a:ext>
            </a:extLst>
          </p:cNvPr>
          <p:cNvSpPr txBox="1"/>
          <p:nvPr/>
        </p:nvSpPr>
        <p:spPr>
          <a:xfrm>
            <a:off x="191344" y="6021288"/>
            <a:ext cx="118093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1954 a entidade fundamenta suas atividades na busca</a:t>
            </a:r>
            <a:r>
              <a:rPr lang="pt-PT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pela </a:t>
            </a:r>
            <a:r>
              <a:rPr lang="pt-PT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valorização, aprimoramento e evolução dos médicos patologistas e pelo respeito à ciência.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28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0DC0A2F-B35F-A24D-8DE6-B590E5C5D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7" r="1841" b="2754"/>
          <a:stretch/>
        </p:blipFill>
        <p:spPr>
          <a:xfrm>
            <a:off x="983432" y="10"/>
            <a:ext cx="9793088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776663" y="321177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0017" y="332656"/>
            <a:ext cx="4300873" cy="22322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3000" b="1" dirty="0">
                <a:solidFill>
                  <a:schemeClr val="tx1"/>
                </a:solidFill>
              </a:rPr>
            </a:br>
            <a:r>
              <a:rPr lang="pt-BR" sz="3000" b="1" dirty="0">
                <a:solidFill>
                  <a:schemeClr val="tx1"/>
                </a:solidFill>
              </a:rPr>
              <a:t>Comissão do Título De Especialista em Patologia</a:t>
            </a:r>
            <a:br>
              <a:rPr lang="pt-BR" sz="3000" b="1" dirty="0">
                <a:solidFill>
                  <a:schemeClr val="tx1"/>
                </a:solidFill>
              </a:rPr>
            </a:b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47529" y="474398"/>
            <a:ext cx="4122103" cy="561889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1600" b="1" dirty="0"/>
              <a:t>Título de Especialista em Patologia</a:t>
            </a:r>
          </a:p>
          <a:p>
            <a:pPr marL="0" indent="0">
              <a:lnSpc>
                <a:spcPct val="90000"/>
              </a:lnSpc>
              <a:buNone/>
            </a:pPr>
            <a:endParaRPr lang="pt-BR" sz="1600" b="1" dirty="0"/>
          </a:p>
          <a:p>
            <a:pPr>
              <a:lnSpc>
                <a:spcPct val="90000"/>
              </a:lnSpc>
            </a:pPr>
            <a:r>
              <a:rPr lang="pt-BR" sz="1600" dirty="0"/>
              <a:t>Foram desenvolvidas e realizadas 2 edições da Prova do Título de Especialista</a:t>
            </a:r>
          </a:p>
          <a:p>
            <a:pPr>
              <a:lnSpc>
                <a:spcPct val="90000"/>
              </a:lnSpc>
            </a:pPr>
            <a:r>
              <a:rPr lang="pt-BR" sz="1600" dirty="0"/>
              <a:t>2023: 27 de maio em São Paulo/SP</a:t>
            </a:r>
          </a:p>
          <a:p>
            <a:pPr>
              <a:lnSpc>
                <a:spcPct val="90000"/>
              </a:lnSpc>
            </a:pPr>
            <a:r>
              <a:rPr lang="pt-BR" sz="1600" dirty="0"/>
              <a:t>2024: 16 de março em São Paulo/SP</a:t>
            </a:r>
          </a:p>
          <a:p>
            <a:pPr>
              <a:lnSpc>
                <a:spcPct val="90000"/>
              </a:lnSpc>
            </a:pPr>
            <a:r>
              <a:rPr lang="pt-BR" sz="1600" dirty="0"/>
              <a:t>Médicos residentes com 1 ou 2 anos de treinamento puderam se inscrever para a realização de prova seriada com o objetivo de obter bonificação na prova ao final do 3º ano</a:t>
            </a:r>
          </a:p>
          <a:p>
            <a:pPr>
              <a:lnSpc>
                <a:spcPct val="90000"/>
              </a:lnSpc>
            </a:pPr>
            <a:endParaRPr lang="pt-BR" sz="1600" dirty="0"/>
          </a:p>
          <a:p>
            <a:pPr>
              <a:lnSpc>
                <a:spcPct val="90000"/>
              </a:lnSpc>
            </a:pPr>
            <a:endParaRPr lang="pt-BR" sz="1600" dirty="0"/>
          </a:p>
        </p:txBody>
      </p:sp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5BE0BF10-4336-1182-356A-B75CB945C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3D7D3D7-411D-8F79-CA83-C97251A32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019" y="2503315"/>
            <a:ext cx="5669637" cy="330195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8730511E-5F16-C80C-33B4-4045DC2D2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525411"/>
              </p:ext>
            </p:extLst>
          </p:nvPr>
        </p:nvGraphicFramePr>
        <p:xfrm>
          <a:off x="1919536" y="3572314"/>
          <a:ext cx="3978087" cy="792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462">
                  <a:extLst>
                    <a:ext uri="{9D8B030D-6E8A-4147-A177-3AD203B41FA5}">
                      <a16:colId xmlns:a16="http://schemas.microsoft.com/office/drawing/2014/main" val="2886257390"/>
                    </a:ext>
                  </a:extLst>
                </a:gridCol>
                <a:gridCol w="1794625">
                  <a:extLst>
                    <a:ext uri="{9D8B030D-6E8A-4147-A177-3AD203B41FA5}">
                      <a16:colId xmlns:a16="http://schemas.microsoft.com/office/drawing/2014/main" val="2291995149"/>
                    </a:ext>
                  </a:extLst>
                </a:gridCol>
              </a:tblGrid>
              <a:tr h="158558"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2023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 de pessoas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1078757"/>
                  </a:ext>
                </a:extLst>
              </a:tr>
              <a:tr h="158558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Inscritos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47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57172431"/>
                  </a:ext>
                </a:extLst>
              </a:tr>
              <a:tr h="158558">
                <a:tc>
                  <a:txBody>
                    <a:bodyPr/>
                    <a:lstStyle/>
                    <a:p>
                      <a:pPr indent="114300"/>
                      <a:r>
                        <a:rPr lang="pt-PT" sz="900" dirty="0">
                          <a:effectLst/>
                        </a:rPr>
                        <a:t>Aprovados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32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5197739"/>
                  </a:ext>
                </a:extLst>
              </a:tr>
              <a:tr h="158558">
                <a:tc>
                  <a:txBody>
                    <a:bodyPr/>
                    <a:lstStyle/>
                    <a:p>
                      <a:pPr indent="114300"/>
                      <a:r>
                        <a:rPr lang="pt-PT" sz="900" dirty="0">
                          <a:effectLst/>
                        </a:rPr>
                        <a:t>Reprovados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12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2050577"/>
                  </a:ext>
                </a:extLst>
              </a:tr>
              <a:tr h="158558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Ausentes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</a:rPr>
                        <a:t>03 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9265078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A9F57BC7-21DF-5029-A1CD-0ABC05AE6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20096"/>
              </p:ext>
            </p:extLst>
          </p:nvPr>
        </p:nvGraphicFramePr>
        <p:xfrm>
          <a:off x="1919536" y="4581128"/>
          <a:ext cx="4050095" cy="122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985">
                  <a:extLst>
                    <a:ext uri="{9D8B030D-6E8A-4147-A177-3AD203B41FA5}">
                      <a16:colId xmlns:a16="http://schemas.microsoft.com/office/drawing/2014/main" val="2458412951"/>
                    </a:ext>
                  </a:extLst>
                </a:gridCol>
                <a:gridCol w="1827110">
                  <a:extLst>
                    <a:ext uri="{9D8B030D-6E8A-4147-A177-3AD203B41FA5}">
                      <a16:colId xmlns:a16="http://schemas.microsoft.com/office/drawing/2014/main" val="2930955712"/>
                    </a:ext>
                  </a:extLst>
                </a:gridCol>
              </a:tblGrid>
              <a:tr h="204023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2024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Número de pessoas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45829479"/>
                  </a:ext>
                </a:extLst>
              </a:tr>
              <a:tr h="204023">
                <a:tc>
                  <a:txBody>
                    <a:bodyPr/>
                    <a:lstStyle/>
                    <a:p>
                      <a:pPr indent="114300"/>
                      <a:r>
                        <a:rPr lang="pt-PT" sz="900" dirty="0">
                          <a:effectLst/>
                        </a:rPr>
                        <a:t>Total inscritos 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59 (com residentes)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54545293"/>
                  </a:ext>
                </a:extLst>
              </a:tr>
              <a:tr h="204023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Aprovados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17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66924233"/>
                  </a:ext>
                </a:extLst>
              </a:tr>
              <a:tr h="204023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Reprovados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</a:rPr>
                        <a:t>30 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1917788"/>
                  </a:ext>
                </a:extLst>
              </a:tr>
              <a:tr h="204023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Residentes (prova seriada)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effectLst/>
                        </a:rPr>
                        <a:t>12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72720625"/>
                  </a:ext>
                </a:extLst>
              </a:tr>
              <a:tr h="204023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Residente com ponto extra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effectLst/>
                        </a:rPr>
                        <a:t>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79625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187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5D81986-D1D4-4231-7F1F-752B56D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24964"/>
            <a:ext cx="7776864" cy="132288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Diretoria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Executiva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Vice-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Presidência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Assuntos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Acadêmicas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accent1"/>
                </a:solidFill>
              </a:rPr>
              <a:t>Programa</a:t>
            </a:r>
            <a:r>
              <a:rPr lang="en-US" sz="2000" dirty="0">
                <a:solidFill>
                  <a:schemeClr val="accent1"/>
                </a:solidFill>
              </a:rPr>
              <a:t> de </a:t>
            </a:r>
            <a:r>
              <a:rPr lang="en-US" sz="2000" dirty="0" err="1">
                <a:solidFill>
                  <a:schemeClr val="accent1"/>
                </a:solidFill>
              </a:rPr>
              <a:t>Educação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Patologia</a:t>
            </a:r>
            <a:r>
              <a:rPr lang="en-US" sz="2000" dirty="0">
                <a:solidFill>
                  <a:schemeClr val="accent1"/>
                </a:solidFill>
              </a:rPr>
              <a:t> (</a:t>
            </a:r>
            <a:r>
              <a:rPr lang="en-US" sz="2000" dirty="0" err="1">
                <a:solidFill>
                  <a:schemeClr val="accent1"/>
                </a:solidFill>
              </a:rPr>
              <a:t>PEdPato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  <a:r>
              <a:rPr lang="en-US" sz="2000" dirty="0" err="1">
                <a:solidFill>
                  <a:schemeClr val="accent1"/>
                </a:solidFill>
              </a:rPr>
              <a:t>Residentes</a:t>
            </a:r>
            <a:r>
              <a:rPr lang="en-US" sz="2000" dirty="0">
                <a:solidFill>
                  <a:schemeClr val="accent1"/>
                </a:solidFill>
              </a:rPr>
              <a:t> SBP – 2024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476CEF-8A65-44F8-2E9A-A58CD2AC30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3352" y="1772816"/>
            <a:ext cx="7307487" cy="454726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 SBP atua no </a:t>
            </a:r>
            <a:r>
              <a:rPr lang="en-US" sz="1700" dirty="0" err="1">
                <a:solidFill>
                  <a:schemeClr val="tx1"/>
                </a:solidFill>
              </a:rPr>
              <a:t>propósito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congregar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médicos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patologistas</a:t>
            </a:r>
            <a:r>
              <a:rPr lang="en-US" sz="1700" dirty="0">
                <a:solidFill>
                  <a:schemeClr val="tx1"/>
                </a:solidFill>
              </a:rPr>
              <a:t> e </a:t>
            </a:r>
            <a:r>
              <a:rPr lang="en-US" sz="1700" dirty="0" err="1">
                <a:solidFill>
                  <a:schemeClr val="tx1"/>
                </a:solidFill>
              </a:rPr>
              <a:t>residentes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Patologia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criando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oportunidades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fortalecimento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profissional</a:t>
            </a:r>
            <a:r>
              <a:rPr lang="en-US" sz="1700" dirty="0">
                <a:solidFill>
                  <a:schemeClr val="tx1"/>
                </a:solidFill>
              </a:rPr>
              <a:t> e </a:t>
            </a:r>
            <a:r>
              <a:rPr lang="en-US" sz="1700" dirty="0" err="1">
                <a:solidFill>
                  <a:schemeClr val="tx1"/>
                </a:solidFill>
              </a:rPr>
              <a:t>acadêmico</a:t>
            </a:r>
            <a:r>
              <a:rPr lang="en-US" sz="1700" dirty="0">
                <a:solidFill>
                  <a:schemeClr val="tx1"/>
                </a:solidFill>
              </a:rPr>
              <a:t>. Neste </a:t>
            </a:r>
            <a:r>
              <a:rPr lang="en-US" sz="1700" dirty="0" err="1">
                <a:solidFill>
                  <a:schemeClr val="tx1"/>
                </a:solidFill>
              </a:rPr>
              <a:t>contexto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lançamos</a:t>
            </a:r>
            <a:r>
              <a:rPr lang="en-US" sz="1700" dirty="0">
                <a:solidFill>
                  <a:schemeClr val="tx1"/>
                </a:solidFill>
              </a:rPr>
              <a:t> um </a:t>
            </a:r>
            <a:r>
              <a:rPr lang="en-US" sz="1700" dirty="0" err="1">
                <a:solidFill>
                  <a:schemeClr val="tx1"/>
                </a:solidFill>
              </a:rPr>
              <a:t>programa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aprimoramento</a:t>
            </a:r>
            <a:r>
              <a:rPr lang="en-US" sz="1700" dirty="0">
                <a:solidFill>
                  <a:schemeClr val="tx1"/>
                </a:solidFill>
              </a:rPr>
              <a:t> da </a:t>
            </a:r>
            <a:r>
              <a:rPr lang="en-US" sz="1700" dirty="0" err="1">
                <a:solidFill>
                  <a:schemeClr val="tx1"/>
                </a:solidFill>
              </a:rPr>
              <a:t>Residência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Médica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através</a:t>
            </a:r>
            <a:r>
              <a:rPr lang="en-US" sz="1700" dirty="0">
                <a:solidFill>
                  <a:schemeClr val="tx1"/>
                </a:solidFill>
              </a:rPr>
              <a:t> do </a:t>
            </a:r>
            <a:r>
              <a:rPr lang="en-US" sz="1700" dirty="0" err="1">
                <a:solidFill>
                  <a:schemeClr val="tx1"/>
                </a:solidFill>
              </a:rPr>
              <a:t>incentivo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à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realização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estágios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Patologia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território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nacional</a:t>
            </a:r>
            <a:r>
              <a:rPr lang="en-US" sz="1700" dirty="0">
                <a:solidFill>
                  <a:schemeClr val="tx1"/>
                </a:solidFill>
              </a:rPr>
              <a:t>, para </a:t>
            </a:r>
            <a:r>
              <a:rPr lang="en-US" sz="1700" dirty="0" err="1">
                <a:solidFill>
                  <a:schemeClr val="tx1"/>
                </a:solidFill>
              </a:rPr>
              <a:t>residentes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Patologia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associados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à</a:t>
            </a:r>
            <a:r>
              <a:rPr lang="en-US" sz="1700" dirty="0">
                <a:solidFill>
                  <a:schemeClr val="tx1"/>
                </a:solidFill>
              </a:rPr>
              <a:t> SBP</a:t>
            </a:r>
          </a:p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Para o </a:t>
            </a:r>
            <a:r>
              <a:rPr lang="en-US" sz="1700" dirty="0" err="1">
                <a:solidFill>
                  <a:schemeClr val="tx1"/>
                </a:solidFill>
              </a:rPr>
              <a:t>ano</a:t>
            </a:r>
            <a:r>
              <a:rPr lang="en-US" sz="1700" dirty="0">
                <a:solidFill>
                  <a:schemeClr val="tx1"/>
                </a:solidFill>
              </a:rPr>
              <a:t> de 2024, </a:t>
            </a:r>
            <a:r>
              <a:rPr lang="en-US" sz="1700" dirty="0" err="1">
                <a:solidFill>
                  <a:schemeClr val="tx1"/>
                </a:solidFill>
              </a:rPr>
              <a:t>foram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oferecidas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6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bolsas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da SBP no valor de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até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R$ 10.000,00 </a:t>
            </a:r>
            <a:r>
              <a:rPr lang="en-US" sz="1700" dirty="0">
                <a:solidFill>
                  <a:schemeClr val="tx1"/>
                </a:solidFill>
              </a:rPr>
              <a:t>(</a:t>
            </a:r>
            <a:r>
              <a:rPr lang="en-US" sz="1700" dirty="0" err="1">
                <a:solidFill>
                  <a:schemeClr val="tx1"/>
                </a:solidFill>
              </a:rPr>
              <a:t>dez</a:t>
            </a:r>
            <a:r>
              <a:rPr lang="en-US" sz="1700" dirty="0">
                <a:solidFill>
                  <a:schemeClr val="tx1"/>
                </a:solidFill>
              </a:rPr>
              <a:t> mil reais) </a:t>
            </a:r>
            <a:r>
              <a:rPr lang="en-US" sz="1700" dirty="0" err="1">
                <a:solidFill>
                  <a:schemeClr val="tx1"/>
                </a:solidFill>
              </a:rPr>
              <a:t>cada</a:t>
            </a:r>
            <a:r>
              <a:rPr lang="en-US" sz="1700" dirty="0">
                <a:solidFill>
                  <a:schemeClr val="tx1"/>
                </a:solidFill>
              </a:rPr>
              <a:t> para </a:t>
            </a:r>
            <a:r>
              <a:rPr lang="en-US" sz="1700" dirty="0" err="1">
                <a:solidFill>
                  <a:schemeClr val="tx1"/>
                </a:solidFill>
              </a:rPr>
              <a:t>realização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destes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estágios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em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instituições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nacionais</a:t>
            </a:r>
            <a:r>
              <a:rPr lang="en-US" sz="1700" dirty="0">
                <a:solidFill>
                  <a:schemeClr val="tx1"/>
                </a:solidFill>
              </a:rPr>
              <a:t> que </a:t>
            </a:r>
            <a:r>
              <a:rPr lang="en-US" sz="1700" dirty="0" err="1">
                <a:solidFill>
                  <a:schemeClr val="tx1"/>
                </a:solidFill>
              </a:rPr>
              <a:t>possuam</a:t>
            </a:r>
            <a:r>
              <a:rPr lang="en-US" sz="1700" dirty="0">
                <a:solidFill>
                  <a:schemeClr val="tx1"/>
                </a:solidFill>
              </a:rPr>
              <a:t> alto e </a:t>
            </a:r>
            <a:r>
              <a:rPr lang="en-US" sz="1700" dirty="0" err="1">
                <a:solidFill>
                  <a:schemeClr val="tx1"/>
                </a:solidFill>
              </a:rPr>
              <a:t>comprovado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nível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científico</a:t>
            </a:r>
            <a:r>
              <a:rPr lang="en-US" sz="1700" dirty="0">
                <a:solidFill>
                  <a:schemeClr val="tx1"/>
                </a:solidFill>
              </a:rPr>
              <a:t> e </a:t>
            </a:r>
            <a:r>
              <a:rPr lang="en-US" sz="1700" dirty="0" err="1">
                <a:solidFill>
                  <a:schemeClr val="tx1"/>
                </a:solidFill>
              </a:rPr>
              <a:t>tecnológico</a:t>
            </a:r>
            <a:r>
              <a:rPr lang="en-US" sz="1700" dirty="0">
                <a:solidFill>
                  <a:schemeClr val="tx1"/>
                </a:solidFill>
              </a:rPr>
              <a:t>: </a:t>
            </a:r>
            <a:r>
              <a:rPr lang="en-US" sz="1700" dirty="0" err="1">
                <a:solidFill>
                  <a:schemeClr val="tx1"/>
                </a:solidFill>
              </a:rPr>
              <a:t>cada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bolsa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é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composta</a:t>
            </a:r>
            <a:r>
              <a:rPr lang="en-US" sz="1700" dirty="0">
                <a:solidFill>
                  <a:schemeClr val="tx1"/>
                </a:solidFill>
              </a:rPr>
              <a:t> de R$ 5.000,00 </a:t>
            </a:r>
            <a:r>
              <a:rPr lang="en-US" sz="1700" dirty="0" err="1">
                <a:solidFill>
                  <a:schemeClr val="tx1"/>
                </a:solidFill>
              </a:rPr>
              <a:t>por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mês</a:t>
            </a:r>
            <a:endParaRPr lang="en-US" sz="17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1700" dirty="0" err="1">
                <a:solidFill>
                  <a:schemeClr val="tx1"/>
                </a:solidFill>
              </a:rPr>
              <a:t>Além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disso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foi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bolsa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da APESP no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mesmo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valor</a:t>
            </a:r>
            <a:r>
              <a:rPr lang="en-US" sz="1700" dirty="0">
                <a:solidFill>
                  <a:schemeClr val="tx1"/>
                </a:solidFill>
              </a:rPr>
              <a:t>, para </a:t>
            </a:r>
            <a:r>
              <a:rPr lang="en-US" sz="1700" dirty="0" err="1">
                <a:solidFill>
                  <a:schemeClr val="tx1"/>
                </a:solidFill>
              </a:rPr>
              <a:t>residentes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Patologia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programas</a:t>
            </a:r>
            <a:r>
              <a:rPr lang="en-US" sz="1700" dirty="0">
                <a:solidFill>
                  <a:schemeClr val="tx1"/>
                </a:solidFill>
              </a:rPr>
              <a:t> do </a:t>
            </a:r>
            <a:r>
              <a:rPr lang="en-US" sz="1700" dirty="0" err="1">
                <a:solidFill>
                  <a:schemeClr val="tx1"/>
                </a:solidFill>
              </a:rPr>
              <a:t>estado</a:t>
            </a:r>
            <a:r>
              <a:rPr lang="en-US" sz="1700" dirty="0">
                <a:solidFill>
                  <a:schemeClr val="tx1"/>
                </a:solidFill>
              </a:rPr>
              <a:t> de São Paulo</a:t>
            </a:r>
          </a:p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O principal </a:t>
            </a:r>
            <a:r>
              <a:rPr lang="en-US" sz="1700" dirty="0" err="1">
                <a:solidFill>
                  <a:schemeClr val="tx1"/>
                </a:solidFill>
              </a:rPr>
              <a:t>objetivo</a:t>
            </a:r>
            <a:r>
              <a:rPr lang="en-US" sz="1700" dirty="0">
                <a:solidFill>
                  <a:schemeClr val="tx1"/>
                </a:solidFill>
              </a:rPr>
              <a:t> da SBP </a:t>
            </a:r>
            <a:r>
              <a:rPr lang="en-US" sz="1700" dirty="0" err="1">
                <a:solidFill>
                  <a:schemeClr val="tx1"/>
                </a:solidFill>
              </a:rPr>
              <a:t>neste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programa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fomento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à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realização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estágios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é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aperfeiçoar</a:t>
            </a:r>
            <a:r>
              <a:rPr lang="en-US" sz="1700" dirty="0">
                <a:solidFill>
                  <a:schemeClr val="tx1"/>
                </a:solidFill>
              </a:rPr>
              <a:t> a </a:t>
            </a:r>
            <a:r>
              <a:rPr lang="en-US" sz="1700" dirty="0" err="1">
                <a:solidFill>
                  <a:schemeClr val="tx1"/>
                </a:solidFill>
              </a:rPr>
              <a:t>qualificação</a:t>
            </a:r>
            <a:r>
              <a:rPr lang="en-US" sz="1700" dirty="0">
                <a:solidFill>
                  <a:schemeClr val="tx1"/>
                </a:solidFill>
              </a:rPr>
              <a:t> dos </a:t>
            </a:r>
            <a:r>
              <a:rPr lang="en-US" sz="1700" dirty="0" err="1">
                <a:solidFill>
                  <a:schemeClr val="tx1"/>
                </a:solidFill>
              </a:rPr>
              <a:t>residentes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Patologia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aumentando</a:t>
            </a:r>
            <a:r>
              <a:rPr lang="en-US" sz="1700" dirty="0">
                <a:solidFill>
                  <a:schemeClr val="tx1"/>
                </a:solidFill>
              </a:rPr>
              <a:t> o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acesso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áreas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não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ofertadas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muitos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programas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Residência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Médica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no </a:t>
            </a:r>
            <a:r>
              <a:rPr lang="en-US" sz="1700" dirty="0" err="1">
                <a:solidFill>
                  <a:schemeClr val="tx1"/>
                </a:solidFill>
              </a:rPr>
              <a:t>país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especificamente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imuno-histoquímica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Patologia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</a:rPr>
              <a:t> Molecular/</a:t>
            </a:r>
            <a:r>
              <a:rPr lang="en-US" sz="1700" b="1" dirty="0" err="1">
                <a:solidFill>
                  <a:schemeClr val="tx2">
                    <a:lumMod val="75000"/>
                  </a:schemeClr>
                </a:solidFill>
              </a:rPr>
              <a:t>Genômica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amenizando</a:t>
            </a:r>
            <a:r>
              <a:rPr lang="en-US" sz="1700" dirty="0">
                <a:solidFill>
                  <a:schemeClr val="tx1"/>
                </a:solidFill>
              </a:rPr>
              <a:t> as lacunas </a:t>
            </a:r>
            <a:r>
              <a:rPr lang="en-US" sz="1700" dirty="0" err="1">
                <a:solidFill>
                  <a:schemeClr val="tx1"/>
                </a:solidFill>
              </a:rPr>
              <a:t>na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formação</a:t>
            </a:r>
            <a:endParaRPr lang="en-US" sz="17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O </a:t>
            </a:r>
            <a:r>
              <a:rPr lang="en-US" sz="1700" dirty="0" err="1">
                <a:solidFill>
                  <a:schemeClr val="tx1"/>
                </a:solidFill>
              </a:rPr>
              <a:t>processo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seleção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levou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consideração</a:t>
            </a:r>
            <a:r>
              <a:rPr lang="en-US" sz="1700" dirty="0">
                <a:solidFill>
                  <a:schemeClr val="tx1"/>
                </a:solidFill>
              </a:rPr>
              <a:t> a </a:t>
            </a:r>
            <a:r>
              <a:rPr lang="en-US" sz="1700" dirty="0" err="1">
                <a:solidFill>
                  <a:schemeClr val="tx1"/>
                </a:solidFill>
              </a:rPr>
              <a:t>infraestrutura</a:t>
            </a:r>
            <a:r>
              <a:rPr lang="en-US" sz="1700" dirty="0">
                <a:solidFill>
                  <a:schemeClr val="tx1"/>
                </a:solidFill>
              </a:rPr>
              <a:t> tanto da </a:t>
            </a:r>
            <a:r>
              <a:rPr lang="en-US" sz="1700" dirty="0" err="1">
                <a:solidFill>
                  <a:schemeClr val="tx1"/>
                </a:solidFill>
              </a:rPr>
              <a:t>instituição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origem</a:t>
            </a:r>
            <a:r>
              <a:rPr lang="en-US" sz="1700" dirty="0">
                <a:solidFill>
                  <a:schemeClr val="tx1"/>
                </a:solidFill>
              </a:rPr>
              <a:t> do </a:t>
            </a:r>
            <a:r>
              <a:rPr lang="en-US" sz="1700" dirty="0" err="1">
                <a:solidFill>
                  <a:schemeClr val="tx1"/>
                </a:solidFill>
              </a:rPr>
              <a:t>residente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como</a:t>
            </a:r>
            <a:r>
              <a:rPr lang="en-US" sz="1700" dirty="0">
                <a:solidFill>
                  <a:schemeClr val="tx1"/>
                </a:solidFill>
              </a:rPr>
              <a:t> da </a:t>
            </a:r>
            <a:r>
              <a:rPr lang="en-US" sz="1700" dirty="0" err="1">
                <a:solidFill>
                  <a:schemeClr val="tx1"/>
                </a:solidFill>
              </a:rPr>
              <a:t>instituição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destino</a:t>
            </a:r>
            <a:r>
              <a:rPr lang="en-US" sz="1700" dirty="0">
                <a:solidFill>
                  <a:schemeClr val="tx1"/>
                </a:solidFill>
              </a:rPr>
              <a:t> do </a:t>
            </a:r>
            <a:r>
              <a:rPr lang="en-US" sz="1700" dirty="0" err="1">
                <a:solidFill>
                  <a:schemeClr val="tx1"/>
                </a:solidFill>
              </a:rPr>
              <a:t>estágio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5" name="Imagem 4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699DCF8C-CC64-523A-F599-CFA7623D6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66" y="116632"/>
            <a:ext cx="989175" cy="1527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E1731A-5D48-C870-27C6-70671FB8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" t="14896" r="32857" b="39535"/>
          <a:stretch/>
        </p:blipFill>
        <p:spPr>
          <a:xfrm>
            <a:off x="8411776" y="2132856"/>
            <a:ext cx="3780224" cy="16561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E0A9E71-5974-139C-673E-6E5AFDEC8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21" r="82505"/>
          <a:stretch/>
        </p:blipFill>
        <p:spPr>
          <a:xfrm>
            <a:off x="10560496" y="3789040"/>
            <a:ext cx="1224136" cy="18002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3A4A3BC-443C-7F9A-C8A3-3CD07C48D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3" t="14896" b="39535"/>
          <a:stretch/>
        </p:blipFill>
        <p:spPr>
          <a:xfrm>
            <a:off x="8688288" y="3789040"/>
            <a:ext cx="211580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9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5D81986-D1D4-4231-7F1F-752B56D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24964"/>
            <a:ext cx="7776864" cy="132288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Diretoria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Executiva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Vice-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Presidência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Assuntos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Acadêmicas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accent1"/>
                </a:solidFill>
              </a:rPr>
              <a:t>Programa</a:t>
            </a:r>
            <a:r>
              <a:rPr lang="en-US" sz="2000" dirty="0">
                <a:solidFill>
                  <a:schemeClr val="accent1"/>
                </a:solidFill>
              </a:rPr>
              <a:t> de </a:t>
            </a:r>
            <a:r>
              <a:rPr lang="en-US" sz="2000" dirty="0" err="1">
                <a:solidFill>
                  <a:schemeClr val="accent1"/>
                </a:solidFill>
              </a:rPr>
              <a:t>Educação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Patologia</a:t>
            </a:r>
            <a:r>
              <a:rPr lang="en-US" sz="2000" dirty="0">
                <a:solidFill>
                  <a:schemeClr val="accent1"/>
                </a:solidFill>
              </a:rPr>
              <a:t> (</a:t>
            </a:r>
            <a:r>
              <a:rPr lang="en-US" sz="2000" dirty="0" err="1">
                <a:solidFill>
                  <a:schemeClr val="accent1"/>
                </a:solidFill>
              </a:rPr>
              <a:t>PEdPato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  <a:r>
              <a:rPr lang="en-US" sz="2000" dirty="0" err="1">
                <a:solidFill>
                  <a:schemeClr val="accent1"/>
                </a:solidFill>
              </a:rPr>
              <a:t>Residentes</a:t>
            </a:r>
            <a:r>
              <a:rPr lang="en-US" sz="2000" dirty="0">
                <a:solidFill>
                  <a:schemeClr val="accent1"/>
                </a:solidFill>
              </a:rPr>
              <a:t> SBP – 2024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Imagem 4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699DCF8C-CC64-523A-F599-CFA7623D6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66" y="116632"/>
            <a:ext cx="989175" cy="1527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E1731A-5D48-C870-27C6-70671FB8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" t="14896" r="32857" b="39535"/>
          <a:stretch/>
        </p:blipFill>
        <p:spPr>
          <a:xfrm>
            <a:off x="8411776" y="2132856"/>
            <a:ext cx="3780224" cy="16561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E0A9E71-5974-139C-673E-6E5AFDEC8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21" r="82505"/>
          <a:stretch/>
        </p:blipFill>
        <p:spPr>
          <a:xfrm>
            <a:off x="10560496" y="3789040"/>
            <a:ext cx="1224136" cy="18002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3A4A3BC-443C-7F9A-C8A3-3CD07C48D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3" t="14896" b="39535"/>
          <a:stretch/>
        </p:blipFill>
        <p:spPr>
          <a:xfrm>
            <a:off x="8688288" y="3789040"/>
            <a:ext cx="2115806" cy="1800200"/>
          </a:xfrm>
          <a:prstGeom prst="rect">
            <a:avLst/>
          </a:prstGeom>
        </p:spPr>
      </p:pic>
      <p:pic>
        <p:nvPicPr>
          <p:cNvPr id="37890" name="Picture 2" descr="Pode ser uma imagem de 5 pessoas e texto">
            <a:extLst>
              <a:ext uri="{FF2B5EF4-FFF2-40B4-BE49-F238E27FC236}">
                <a16:creationId xmlns:a16="http://schemas.microsoft.com/office/drawing/2014/main" id="{3885B6CB-94F1-307A-8116-D2C13F75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484784"/>
            <a:ext cx="5500182" cy="53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61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4572458"/>
            <a:ext cx="9144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9707" y="4892359"/>
            <a:ext cx="2824704" cy="1325563"/>
          </a:xfrm>
        </p:spPr>
        <p:txBody>
          <a:bodyPr>
            <a:normAutofit/>
          </a:bodyPr>
          <a:lstStyle/>
          <a:p>
            <a:pPr algn="r"/>
            <a:r>
              <a:rPr lang="pt-BR" sz="2100" b="1">
                <a:solidFill>
                  <a:schemeClr val="bg1"/>
                </a:solidFill>
              </a:rPr>
              <a:t>Vice-Presidência Para Assuntos Acadêmicos</a:t>
            </a:r>
            <a:endParaRPr lang="pt-BR" sz="21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003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088" y="4824249"/>
            <a:ext cx="5004852" cy="14617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</a:rPr>
              <a:t>Graduação</a:t>
            </a:r>
          </a:p>
          <a:p>
            <a:pPr marL="0" indent="0">
              <a:buNone/>
            </a:pPr>
            <a:r>
              <a:rPr lang="pt-BR" sz="2400" b="1" dirty="0">
                <a:solidFill>
                  <a:schemeClr val="bg1"/>
                </a:solidFill>
              </a:rPr>
              <a:t>Fórum de Ensino de Patologia</a:t>
            </a:r>
          </a:p>
          <a:p>
            <a:pPr marL="0" indent="0">
              <a:buNone/>
            </a:pPr>
            <a:endParaRPr lang="pt-BR" sz="1600" b="1" dirty="0">
              <a:solidFill>
                <a:schemeClr val="bg1"/>
              </a:solidFill>
            </a:endParaRPr>
          </a:p>
          <a:p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226B19-91D3-DC5C-277F-8DDBD8DB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77" y="44624"/>
            <a:ext cx="3241034" cy="111944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63AA895-851E-09A9-578F-7D223728255D}"/>
              </a:ext>
            </a:extLst>
          </p:cNvPr>
          <p:cNvSpPr/>
          <p:nvPr/>
        </p:nvSpPr>
        <p:spPr>
          <a:xfrm>
            <a:off x="5303912" y="2020198"/>
            <a:ext cx="57606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6A65AC-77A1-22EB-7AC9-0A2C39EC4ED2}"/>
              </a:ext>
            </a:extLst>
          </p:cNvPr>
          <p:cNvSpPr txBox="1"/>
          <p:nvPr/>
        </p:nvSpPr>
        <p:spPr>
          <a:xfrm>
            <a:off x="695400" y="3308791"/>
            <a:ext cx="10297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Integrado por professores de Patologia de todo o país, foi criado em março de 2019 com o objetivo de contribuir para aprimorar o trabalho docente e, assim, melhorar o ensino-aprendizado dos estudantes dos cursos da área de saúde</a:t>
            </a:r>
          </a:p>
          <a:p>
            <a:pPr algn="ctr"/>
            <a:r>
              <a:rPr lang="pt-B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erca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100 membros de todas as regiões do país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685BBC4-972D-DF2C-69DB-126262EBF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74" b="41111"/>
          <a:stretch/>
        </p:blipFill>
        <p:spPr>
          <a:xfrm>
            <a:off x="1487488" y="1124744"/>
            <a:ext cx="7772400" cy="21345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3FDBC38-E822-42C0-72A0-4B17ECD16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07" r="83352"/>
          <a:stretch/>
        </p:blipFill>
        <p:spPr>
          <a:xfrm>
            <a:off x="9237021" y="1124744"/>
            <a:ext cx="1293912" cy="2070314"/>
          </a:xfrm>
          <a:prstGeom prst="rect">
            <a:avLst/>
          </a:prstGeom>
        </p:spPr>
      </p:pic>
      <p:pic>
        <p:nvPicPr>
          <p:cNvPr id="11" name="Imagem 10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AD64793B-2903-B6C9-315D-A2B7C8823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524001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1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Espaço Reservado para Conteúdo 2">
            <a:extLst>
              <a:ext uri="{FF2B5EF4-FFF2-40B4-BE49-F238E27FC236}">
                <a16:creationId xmlns:a16="http://schemas.microsoft.com/office/drawing/2014/main" id="{6C987978-0E83-817A-77B8-ECE9730212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75520" y="147080"/>
          <a:ext cx="2860268" cy="656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439BC4D8-74BF-C93B-5CE1-1531A9BF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268" y="3968988"/>
            <a:ext cx="3322023" cy="26283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32A3CB-FBAE-F3FB-8CFD-D396A5F77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7" r="2219" b="7790"/>
          <a:stretch/>
        </p:blipFill>
        <p:spPr>
          <a:xfrm>
            <a:off x="7752184" y="20092"/>
            <a:ext cx="2803614" cy="8855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34CF676-749D-823C-57BC-2A054CAB8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8078" y="959754"/>
            <a:ext cx="4724400" cy="2829286"/>
          </a:xfrm>
          <a:prstGeom prst="rect">
            <a:avLst/>
          </a:prstGeom>
        </p:spPr>
      </p:pic>
      <p:pic>
        <p:nvPicPr>
          <p:cNvPr id="2" name="Imagem 1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A7B0973D-F341-DF24-CD58-7F0147DD28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1" y="236149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2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524001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1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742C93-7FDE-1D56-441A-8210A2CD6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465559"/>
            <a:ext cx="3014523" cy="6563841"/>
          </a:xfrm>
        </p:spPr>
        <p:txBody>
          <a:bodyPr>
            <a:normAutofit fontScale="92500" lnSpcReduction="10000"/>
          </a:bodyPr>
          <a:lstStyle/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Continuaram atividades gerais: preparação de videoaulas, recebimento e editoria de material instrucional (figuras de macro e microscopia, casos clínicos e outros), atualização da página eletrônica, disponibilização de videoaulas e outras ações</a:t>
            </a:r>
          </a:p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Agosto de 2023: enviado à cerca de 380 escolas médicas brasileiras um questionário com perguntas sobre o oferecimento das disciplinas de Patologia (Geral e Médica)</a:t>
            </a:r>
          </a:p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as respostas de cada curso, serão conhecidos os vários aspectos comuns e particulares do processo de ensino-aprendizagem-avaliação da Patologia: 25% de respostas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BED961-519E-9A2A-604B-CE9E6EAE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38" y="795151"/>
            <a:ext cx="5709245" cy="30658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32A3CB-FBAE-F3FB-8CFD-D396A5F77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r="2219" b="7790"/>
          <a:stretch/>
        </p:blipFill>
        <p:spPr>
          <a:xfrm>
            <a:off x="7608168" y="116632"/>
            <a:ext cx="2448272" cy="63928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EB5F0A6-FA1B-A6B4-BF27-83AC274DA6F8}"/>
              </a:ext>
            </a:extLst>
          </p:cNvPr>
          <p:cNvSpPr txBox="1"/>
          <p:nvPr/>
        </p:nvSpPr>
        <p:spPr>
          <a:xfrm>
            <a:off x="7042615" y="64353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www.sbp.org.br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fep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pic>
        <p:nvPicPr>
          <p:cNvPr id="2" name="Imagem 1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923943E7-0F05-6CC4-DD94-9C0DA5A5E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1" y="236149"/>
            <a:ext cx="864097" cy="1339014"/>
          </a:xfrm>
          <a:prstGeom prst="rect">
            <a:avLst/>
          </a:prstGeom>
        </p:spPr>
      </p:pic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F700FDDC-05B6-9058-2CD2-B9617F39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933056"/>
            <a:ext cx="5487035" cy="2399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1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1900" b="1">
                <a:solidFill>
                  <a:schemeClr val="bg1"/>
                </a:solidFill>
              </a:rPr>
            </a:br>
            <a:r>
              <a:rPr lang="pt-BR" sz="1900" b="1">
                <a:solidFill>
                  <a:schemeClr val="bg1"/>
                </a:solidFill>
              </a:rPr>
              <a:t>Vice-Presidência Para Assuntos Acadêmicos</a:t>
            </a:r>
            <a:br>
              <a:rPr lang="pt-BR" sz="1900">
                <a:solidFill>
                  <a:schemeClr val="bg1"/>
                </a:solidFill>
              </a:rPr>
            </a:br>
            <a:endParaRPr lang="pt-BR" sz="190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9338" y="1700808"/>
            <a:ext cx="4804011" cy="432048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1500" b="1" dirty="0">
                <a:solidFill>
                  <a:schemeClr val="bg1"/>
                </a:solidFill>
              </a:rPr>
              <a:t>Graduação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sz="1500" b="1" dirty="0">
                <a:solidFill>
                  <a:schemeClr val="bg1"/>
                </a:solidFill>
              </a:rPr>
              <a:t>Assessoria das Ligas Acadêmicas de Patologia</a:t>
            </a:r>
          </a:p>
          <a:p>
            <a:pPr marL="0" indent="0">
              <a:lnSpc>
                <a:spcPct val="90000"/>
              </a:lnSpc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Ações para o recadastramento das Ligas no site da SBP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Ações para estimular a participação das Ligas e estudantes de Medicina no 34º Congresso Brasileiro de Patologia e 27º Congresso Brasileiro de Citopatologia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Planejamento do Encontro das Ligas no 34º Congresso Brasileiro de Patologia e 27º Congresso Brasileiro de Citopatologia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Implementação de estratégias para pesquisa em patologia através do estímulo à inscrição de artigos científicos no 34º Congresso Brasileiro de Patologia e 27º Congresso Brasileiro de Citopatologia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Ações de fortalecimento das Ligas acadêmicas de Patologia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Ações de atividades de Ensino para as Ligas Acadêmicas, através da Participação das aulas da SBP On-line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bg1"/>
                </a:solidFill>
              </a:rPr>
              <a:t>Mapeamento das Ligas cadastradas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0817F0-BBDF-A71B-BFF6-5B3F3103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400" y="148930"/>
            <a:ext cx="1354760" cy="2299036"/>
          </a:xfrm>
          <a:prstGeom prst="rect">
            <a:avLst/>
          </a:prstGeom>
        </p:spPr>
      </p:pic>
      <p:pic>
        <p:nvPicPr>
          <p:cNvPr id="6" name="Imagem 5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77128D20-0246-A9A1-89A1-379F95A56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613" y="408129"/>
            <a:ext cx="864097" cy="1339014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7198FD9-E343-2AF2-9655-3C0A7E14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17393"/>
              </p:ext>
            </p:extLst>
          </p:nvPr>
        </p:nvGraphicFramePr>
        <p:xfrm>
          <a:off x="8045698" y="2280240"/>
          <a:ext cx="3035300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7700">
                  <a:extLst>
                    <a:ext uri="{9D8B030D-6E8A-4147-A177-3AD203B41FA5}">
                      <a16:colId xmlns:a16="http://schemas.microsoft.com/office/drawing/2014/main" val="419582477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42676934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Estado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Quantitativo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88330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Alagoas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6649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Bahia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75768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Ceará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53481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 dirty="0">
                          <a:effectLst/>
                        </a:rPr>
                        <a:t>Distrito Federal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914703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Espirito Santo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07826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Goiás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325139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Maranhão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16322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Mato Grosso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670237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Mato Grosso do Sul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245423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Minas Gerais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55793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Pará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921696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Paraíba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75583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Paraná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400639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Pernambuco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628657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Piauí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365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Rio de Janeiro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449464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Rio Grande do Norte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4729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Rio Grande do Sul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3399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Rondonia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565890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Santa Catarina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807449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São Paulo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21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41540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indent="114300"/>
                      <a:r>
                        <a:rPr lang="pt-PT" sz="900">
                          <a:effectLst/>
                        </a:rPr>
                        <a:t>Tocantins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12446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pt-PT" sz="9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dirty="0">
                          <a:effectLst/>
                        </a:rPr>
                        <a:t>91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1772939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05F84B42-F80A-1F61-0451-35F23E326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176" y="1918573"/>
            <a:ext cx="35338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4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Quantitativo: Ligas Acadêmicas de Patologia 2023/2024</a:t>
            </a:r>
            <a:endParaRPr kumimoji="0" lang="pt-PT" altLang="pt-B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4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98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244091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589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96083E-0FAD-176D-3454-6C146E293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1" t="48493" r="66777" b="32336"/>
          <a:stretch/>
        </p:blipFill>
        <p:spPr>
          <a:xfrm>
            <a:off x="2324477" y="839243"/>
            <a:ext cx="1980845" cy="254269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93BB2-F53B-92BC-C219-545C3810D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029" y="2022602"/>
            <a:ext cx="5529836" cy="47187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Vrinda" panose="020B0604020202020204" pitchFamily="34" charset="0"/>
              </a:rPr>
              <a:t>Nossa revista segue em seu ritmo na tentativa de incrementar a sua qualidade e obter reconhecimento internacional</a:t>
            </a:r>
          </a:p>
          <a:p>
            <a:pPr>
              <a:lnSpc>
                <a:spcPct val="90000"/>
              </a:lnSpc>
            </a:pPr>
            <a:r>
              <a:rPr lang="pt-PT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Vrinda" panose="020B0604020202020204" pitchFamily="34" charset="0"/>
              </a:rPr>
              <a:t>Infelizmente, enfrenta dificuldades em conseguir um número satisfatório de submissões. Isto é reflexo da crise que nossa patologia acadêmica está submetida</a:t>
            </a:r>
          </a:p>
          <a:p>
            <a:pPr>
              <a:lnSpc>
                <a:spcPct val="90000"/>
              </a:lnSpc>
            </a:pPr>
            <a:r>
              <a:rPr lang="pt-PT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Vrinda" panose="020B0604020202020204" pitchFamily="34" charset="0"/>
              </a:rPr>
              <a:t>Todo o esforço foi realizado para que fossem estimuladas submissões: reuniões periódicas, divulgação dos trabalhos mais importantes através de encontros on-line, estímulo aos potenciais autores, entre outras</a:t>
            </a:r>
          </a:p>
          <a:p>
            <a:pPr>
              <a:lnSpc>
                <a:spcPct val="90000"/>
              </a:lnSpc>
            </a:pPr>
            <a:r>
              <a:rPr lang="pt-PT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Vrinda" panose="020B0604020202020204" pitchFamily="34" charset="0"/>
              </a:rPr>
              <a:t>Todavia, é fundamental que para o futuro tenhamos aumento dos artigos publicados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B4EB37-35BE-B26B-3661-47571301C942}"/>
              </a:ext>
            </a:extLst>
          </p:cNvPr>
          <p:cNvSpPr txBox="1"/>
          <p:nvPr/>
        </p:nvSpPr>
        <p:spPr>
          <a:xfrm>
            <a:off x="1631505" y="3415576"/>
            <a:ext cx="24109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solidFill>
                  <a:srgbClr val="3E538D"/>
                </a:solidFill>
                <a:latin typeface="Helvetica Neue" panose="02000503000000020004" pitchFamily="2" charset="0"/>
              </a:rPr>
              <a:t>Editores Associados:</a:t>
            </a:r>
          </a:p>
          <a:p>
            <a:pPr algn="l"/>
            <a:r>
              <a:rPr lang="pt-BR" b="1" dirty="0">
                <a:solidFill>
                  <a:srgbClr val="3E538D"/>
                </a:solidFill>
                <a:latin typeface="Helvetica Neue" panose="02000503000000020004" pitchFamily="2" charset="0"/>
              </a:rPr>
              <a:t>Katia R. M. Leite</a:t>
            </a:r>
          </a:p>
          <a:p>
            <a:pPr algn="l"/>
            <a:r>
              <a:rPr lang="pt-BR" b="1" dirty="0">
                <a:solidFill>
                  <a:srgbClr val="3E538D"/>
                </a:solidFill>
                <a:latin typeface="Helvetica Neue" panose="02000503000000020004" pitchFamily="2" charset="0"/>
              </a:rPr>
              <a:t>Luiz </a:t>
            </a:r>
            <a:r>
              <a:rPr lang="pt-BR" b="1" dirty="0" err="1">
                <a:solidFill>
                  <a:srgbClr val="3E538D"/>
                </a:solidFill>
                <a:latin typeface="Helvetica Neue" panose="02000503000000020004" pitchFamily="2" charset="0"/>
              </a:rPr>
              <a:t>Antonio</a:t>
            </a:r>
            <a:r>
              <a:rPr lang="pt-BR" b="1" dirty="0">
                <a:solidFill>
                  <a:srgbClr val="3E538D"/>
                </a:solidFill>
                <a:latin typeface="Helvetica Neue" panose="02000503000000020004" pitchFamily="2" charset="0"/>
              </a:rPr>
              <a:t> Rodrigues de Freitas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CD4FC4C-E4FE-4811-DE46-CC10037DD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032" y="363116"/>
            <a:ext cx="595564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244091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589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96083E-0FAD-176D-3454-6C146E293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1" t="48493" r="66777" b="32336"/>
          <a:stretch/>
        </p:blipFill>
        <p:spPr>
          <a:xfrm>
            <a:off x="2324477" y="839243"/>
            <a:ext cx="1980845" cy="254269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93BB2-F53B-92BC-C219-545C3810D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7" y="1719340"/>
            <a:ext cx="5633771" cy="466198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pt-BR" sz="1900" dirty="0"/>
              <a:t>130 artigos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Último biênio: publicação de 22 artigos em 2022 e 17 artigos em 2023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2024: 7 artigos, sendo que temos atualmente 20 artigos em revisão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Os artigos foram selecionados a partir de 301 manuscritos submetidos, tendo, portanto, um índice de aceitação de 43%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Os artigos aceitos se originaram em autores de 17 países diferentes, sendo que a maior contribuição foi do Brasil (75 artigos), seguido da Índia (14 artigos) e Estados Unidos (13 artigos)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As áreas de interesse foram bastante variadas sendo que as mais frequentes foram de </a:t>
            </a:r>
            <a:r>
              <a:rPr lang="pt-BR" sz="1900" dirty="0" err="1"/>
              <a:t>uropatologia</a:t>
            </a:r>
            <a:r>
              <a:rPr lang="pt-BR" sz="1900" dirty="0"/>
              <a:t> (24 artigos), patologia da mama (16 artigos), patologia do trato gastrintestinal (12 artigos) e </a:t>
            </a:r>
            <a:r>
              <a:rPr lang="pt-BR" sz="1900" dirty="0" err="1"/>
              <a:t>Dermatopatologia</a:t>
            </a:r>
            <a:r>
              <a:rPr lang="pt-BR" sz="1900" dirty="0"/>
              <a:t> (10 artigos)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A  grande maioria foi de patologia aplicada, sendo que 6 manuscritos foram de patologia </a:t>
            </a:r>
            <a:r>
              <a:rPr lang="pt-BR" sz="1900" dirty="0" err="1"/>
              <a:t>investigacional</a:t>
            </a:r>
            <a:endParaRPr lang="pt-BR" sz="1900" dirty="0"/>
          </a:p>
          <a:p>
            <a:pPr>
              <a:lnSpc>
                <a:spcPct val="90000"/>
              </a:lnSpc>
            </a:pPr>
            <a:r>
              <a:rPr lang="pt-BR" sz="1900" dirty="0"/>
              <a:t>A distribuição por tipo de artigo tem apresentado melhoras, sendo que 42% são investigações originais, 23% de artigos de revisão e 33% de relatos de casos</a:t>
            </a:r>
          </a:p>
          <a:p>
            <a:pPr>
              <a:lnSpc>
                <a:spcPct val="90000"/>
              </a:lnSpc>
            </a:pPr>
            <a:r>
              <a:rPr lang="pt-BR" sz="1900" dirty="0"/>
              <a:t>Temos sido bastante restritos com esta última modalidade, pois foi uma crítica que recebemos quando fizemos a consulta para indexação no </a:t>
            </a:r>
            <a:r>
              <a:rPr lang="pt-BR" sz="1900" dirty="0" err="1"/>
              <a:t>PubMed</a:t>
            </a:r>
            <a:endParaRPr lang="pt-BR" sz="1900" dirty="0"/>
          </a:p>
          <a:p>
            <a:pPr>
              <a:lnSpc>
                <a:spcPct val="90000"/>
              </a:lnSpc>
            </a:pPr>
            <a:r>
              <a:rPr lang="pt-BR" sz="1900" dirty="0"/>
              <a:t>Um dado que é animador é a quantidade de visitas aos artigos: mais de 640.000 downloads e tivemos mais recentemente a felicidade de vê-los citados em outros meios científicos em mais de 300 vezes</a:t>
            </a:r>
          </a:p>
          <a:p>
            <a:pPr>
              <a:lnSpc>
                <a:spcPct val="90000"/>
              </a:lnSpc>
            </a:pPr>
            <a:r>
              <a:rPr lang="pt-BR" sz="19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Nova submissão à análise pelo </a:t>
            </a:r>
            <a:r>
              <a:rPr lang="pt-BR" sz="19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National</a:t>
            </a:r>
            <a:r>
              <a:rPr lang="pt-BR" sz="19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Center for </a:t>
            </a:r>
            <a:r>
              <a:rPr lang="pt-BR" sz="19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Biotechnology</a:t>
            </a:r>
            <a:r>
              <a:rPr lang="pt-BR" sz="19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19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Information</a:t>
            </a:r>
            <a:r>
              <a:rPr lang="pt-BR" sz="19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pt-BR" sz="19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PuBMed</a:t>
            </a:r>
            <a:r>
              <a:rPr lang="pt-BR" sz="19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 para potencial indexação em 2025, na dependência do número de artigos publicados, que deve ser obrigatoriamente maior do que 24 manuscritos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20EF8C-5F91-A8F7-AA49-1AB1A4756348}"/>
              </a:ext>
            </a:extLst>
          </p:cNvPr>
          <p:cNvSpPr txBox="1"/>
          <p:nvPr/>
        </p:nvSpPr>
        <p:spPr>
          <a:xfrm>
            <a:off x="1631505" y="3415576"/>
            <a:ext cx="24109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E538D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Editores Associados: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E538D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Katia R. M. Leite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E538D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Luiz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E538D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Antonio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E538D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 Rodrigues de Freitas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9022E66-EE94-148B-6EB1-2AFC61B79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031" y="165623"/>
            <a:ext cx="595564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5"/>
          <a:stretch/>
        </p:blipFill>
        <p:spPr bwMode="auto">
          <a:xfrm>
            <a:off x="0" y="0"/>
            <a:ext cx="3130370" cy="6858000"/>
          </a:xfrm>
          <a:prstGeom prst="rect">
            <a:avLst/>
          </a:prstGeom>
          <a:noFill/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CFE24F5-5056-4CC7-BAFF-62CE94F04CA5}"/>
              </a:ext>
            </a:extLst>
          </p:cNvPr>
          <p:cNvCxnSpPr/>
          <p:nvPr/>
        </p:nvCxnSpPr>
        <p:spPr>
          <a:xfrm>
            <a:off x="2423592" y="3645024"/>
            <a:ext cx="3672408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4C34DBF2-EF02-0F3F-7A97-A267B64CE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18698" b="97249"/>
          <a:stretch/>
        </p:blipFill>
        <p:spPr bwMode="auto">
          <a:xfrm>
            <a:off x="7575810" y="1"/>
            <a:ext cx="4608512" cy="188640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3457FC5-D157-A72D-039D-E2EFFA6DD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r="18698" b="93579"/>
          <a:stretch/>
        </p:blipFill>
        <p:spPr bwMode="auto">
          <a:xfrm>
            <a:off x="1955540" y="0"/>
            <a:ext cx="7956884" cy="440325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E7D38B-D51A-09D6-C327-17BF51412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6" t="87935" r="18698"/>
          <a:stretch/>
        </p:blipFill>
        <p:spPr bwMode="auto">
          <a:xfrm>
            <a:off x="8256240" y="5904660"/>
            <a:ext cx="3935760" cy="980724"/>
          </a:xfrm>
          <a:prstGeom prst="rect">
            <a:avLst/>
          </a:prstGeom>
          <a:noFill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838812-26A7-CBED-9297-F1F45D5A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472" y="188640"/>
            <a:ext cx="6985000" cy="12065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C4D3486-7102-258D-8EFE-BD26B761D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5" r="54066"/>
          <a:stretch/>
        </p:blipFill>
        <p:spPr bwMode="auto">
          <a:xfrm>
            <a:off x="0" y="5904660"/>
            <a:ext cx="8616280" cy="980724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89535A0-B94F-0F5F-4D8A-C1903900B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6" t="87935" r="43079" b="4195"/>
          <a:stretch/>
        </p:blipFill>
        <p:spPr bwMode="auto">
          <a:xfrm>
            <a:off x="83814" y="5904660"/>
            <a:ext cx="2699817" cy="836708"/>
          </a:xfrm>
          <a:prstGeom prst="rect">
            <a:avLst/>
          </a:prstGeom>
          <a:noFill/>
        </p:spPr>
      </p:pic>
      <p:pic>
        <p:nvPicPr>
          <p:cNvPr id="14" name="Imagem 1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62C07BF-A224-BCB4-706D-0814C28423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12734" r="10130"/>
          <a:stretch/>
        </p:blipFill>
        <p:spPr>
          <a:xfrm>
            <a:off x="2135561" y="1484784"/>
            <a:ext cx="4320479" cy="2038085"/>
          </a:xfrm>
          <a:prstGeom prst="rect">
            <a:avLst/>
          </a:prstGeom>
        </p:spPr>
      </p:pic>
      <p:pic>
        <p:nvPicPr>
          <p:cNvPr id="16" name="Imagem 1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2744E74-C440-F9F3-A4B9-69B270BE9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348880"/>
            <a:ext cx="5508130" cy="3744414"/>
          </a:xfrm>
          <a:prstGeom prst="rect">
            <a:avLst/>
          </a:prstGeom>
        </p:spPr>
      </p:pic>
      <p:pic>
        <p:nvPicPr>
          <p:cNvPr id="17" name="Picture 4" descr="Pode ser uma imagem de texto">
            <a:extLst>
              <a:ext uri="{FF2B5EF4-FFF2-40B4-BE49-F238E27FC236}">
                <a16:creationId xmlns:a16="http://schemas.microsoft.com/office/drawing/2014/main" id="{EEACB287-AEDD-DBD5-FA20-CCAB4383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776931"/>
            <a:ext cx="4032448" cy="29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88" y="2972549"/>
            <a:ext cx="9144000" cy="11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4488" y="3093616"/>
            <a:ext cx="9108504" cy="936104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n-lt"/>
              </a:rPr>
              <a:t>Diretoria Executiva – Gestão 2023/2024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0E7BE2-FA0B-9AD5-383F-1BD2E1B22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" t="14896" b="39535"/>
          <a:stretch/>
        </p:blipFill>
        <p:spPr>
          <a:xfrm>
            <a:off x="1635968" y="4160986"/>
            <a:ext cx="7628384" cy="22923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2BA433-DA68-9CA5-AC64-D1A76F4E5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21" r="82505"/>
          <a:stretch/>
        </p:blipFill>
        <p:spPr>
          <a:xfrm>
            <a:off x="9048328" y="4149080"/>
            <a:ext cx="1359768" cy="187220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4110A4-389C-3EEB-0C3D-CE17EE34F8AC}"/>
              </a:ext>
            </a:extLst>
          </p:cNvPr>
          <p:cNvSpPr txBox="1"/>
          <p:nvPr/>
        </p:nvSpPr>
        <p:spPr>
          <a:xfrm>
            <a:off x="2816138" y="1688902"/>
            <a:ext cx="633670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Assembleia Geral Ordinária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34º Congresso Brasileiro de Patologia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Belém, Pará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de junho de 2024</a:t>
            </a:r>
          </a:p>
        </p:txBody>
      </p:sp>
      <p:pic>
        <p:nvPicPr>
          <p:cNvPr id="12" name="Imagem 11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480C1815-87E9-B3BE-8917-E548B01A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18" y="116633"/>
            <a:ext cx="108012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8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3" name="Group 29702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9704" name="Rectangle 29703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05" name="Rectangle 29704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9706" name="Rectangle 29705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07" name="Rectangle 29706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71861BDA-EA68-DF9B-F078-BCDB78AA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-739704"/>
            <a:ext cx="4392489" cy="1864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Nossos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números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0CD534-9F72-F51A-3598-1D2CDA908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3352" y="1378996"/>
            <a:ext cx="4608512" cy="406622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Mais</a:t>
            </a:r>
            <a:r>
              <a:rPr lang="en-US" sz="2000" dirty="0">
                <a:solidFill>
                  <a:srgbClr val="FFFFFF"/>
                </a:solidFill>
              </a:rPr>
              <a:t> de 1000 </a:t>
            </a:r>
            <a:r>
              <a:rPr lang="en-US" sz="2000" dirty="0" err="1">
                <a:solidFill>
                  <a:srgbClr val="FFFFFF"/>
                </a:solidFill>
              </a:rPr>
              <a:t>pessoas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880 </a:t>
            </a:r>
            <a:r>
              <a:rPr lang="en-US" sz="2000" dirty="0" err="1">
                <a:solidFill>
                  <a:srgbClr val="FFFFFF"/>
                </a:solidFill>
              </a:rPr>
              <a:t>inscritos</a:t>
            </a:r>
            <a:r>
              <a:rPr lang="en-US" sz="2000" dirty="0">
                <a:solidFill>
                  <a:srgbClr val="FFFFFF"/>
                </a:solidFill>
              </a:rPr>
              <a:t>: 140 </a:t>
            </a:r>
            <a:r>
              <a:rPr lang="en-US" sz="2000" dirty="0" err="1">
                <a:solidFill>
                  <a:srgbClr val="FFFFFF"/>
                </a:solidFill>
              </a:rPr>
              <a:t>alunos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Graduação</a:t>
            </a:r>
            <a:r>
              <a:rPr lang="en-US" sz="2000" dirty="0">
                <a:solidFill>
                  <a:srgbClr val="FFFFFF"/>
                </a:solidFill>
              </a:rPr>
              <a:t> e 141 </a:t>
            </a:r>
            <a:r>
              <a:rPr lang="en-US" sz="2000" dirty="0" err="1">
                <a:solidFill>
                  <a:srgbClr val="FFFFFF"/>
                </a:solidFill>
              </a:rPr>
              <a:t>residentes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21 </a:t>
            </a:r>
            <a:r>
              <a:rPr lang="en-US" sz="2000" dirty="0" err="1">
                <a:solidFill>
                  <a:srgbClr val="FFFFFF"/>
                </a:solidFill>
              </a:rPr>
              <a:t>patrocinadores</a:t>
            </a:r>
            <a:r>
              <a:rPr lang="en-US" sz="2000" dirty="0">
                <a:solidFill>
                  <a:srgbClr val="FFFFFF"/>
                </a:solidFill>
              </a:rPr>
              <a:t>: 143 </a:t>
            </a:r>
            <a:r>
              <a:rPr lang="en-US" sz="2000" dirty="0" err="1">
                <a:solidFill>
                  <a:srgbClr val="FFFFFF"/>
                </a:solidFill>
              </a:rPr>
              <a:t>expositores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Recorde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patrocínio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40 </a:t>
            </a:r>
            <a:r>
              <a:rPr lang="en-US" sz="2000" dirty="0" err="1">
                <a:solidFill>
                  <a:srgbClr val="FFFFFF"/>
                </a:solidFill>
              </a:rPr>
              <a:t>convidados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internacionais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Mais</a:t>
            </a:r>
            <a:r>
              <a:rPr lang="en-US" sz="2000" dirty="0">
                <a:solidFill>
                  <a:srgbClr val="FFFFFF"/>
                </a:solidFill>
              </a:rPr>
              <a:t> de 100 </a:t>
            </a:r>
            <a:r>
              <a:rPr lang="en-US" sz="2000" dirty="0" err="1">
                <a:solidFill>
                  <a:srgbClr val="FFFFFF"/>
                </a:solidFill>
              </a:rPr>
              <a:t>convidados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nacionais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25 </a:t>
            </a:r>
            <a:r>
              <a:rPr lang="en-US" sz="2000" dirty="0" err="1">
                <a:solidFill>
                  <a:srgbClr val="FFFFFF"/>
                </a:solidFill>
              </a:rPr>
              <a:t>bolsas</a:t>
            </a:r>
            <a:r>
              <a:rPr lang="en-US" sz="2000" dirty="0">
                <a:solidFill>
                  <a:srgbClr val="FFFFFF"/>
                </a:solidFill>
              </a:rPr>
              <a:t> SBP Médico </a:t>
            </a:r>
            <a:r>
              <a:rPr lang="en-US" sz="2000" dirty="0" err="1">
                <a:solidFill>
                  <a:srgbClr val="FFFFFF"/>
                </a:solidFill>
              </a:rPr>
              <a:t>Residente</a:t>
            </a:r>
            <a:r>
              <a:rPr lang="en-US" sz="2000" dirty="0">
                <a:solidFill>
                  <a:srgbClr val="FFFFFF"/>
                </a:solidFill>
              </a:rPr>
              <a:t>: 5 </a:t>
            </a:r>
            <a:r>
              <a:rPr lang="en-US" sz="2000" dirty="0" err="1">
                <a:solidFill>
                  <a:srgbClr val="FFFFFF"/>
                </a:solidFill>
              </a:rPr>
              <a:t>por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região</a:t>
            </a:r>
            <a:r>
              <a:rPr lang="en-US" sz="2000" dirty="0">
                <a:solidFill>
                  <a:srgbClr val="FFFFFF"/>
                </a:solidFill>
              </a:rPr>
              <a:t> do </a:t>
            </a:r>
            <a:r>
              <a:rPr lang="en-US" sz="2000" dirty="0" err="1">
                <a:solidFill>
                  <a:srgbClr val="FFFFFF"/>
                </a:solidFill>
              </a:rPr>
              <a:t>país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Mais</a:t>
            </a:r>
            <a:r>
              <a:rPr lang="en-US" sz="2000" dirty="0">
                <a:solidFill>
                  <a:srgbClr val="FFFFFF"/>
                </a:solidFill>
              </a:rPr>
              <a:t> de 30 </a:t>
            </a:r>
            <a:r>
              <a:rPr lang="en-US" sz="2000" dirty="0" err="1">
                <a:solidFill>
                  <a:srgbClr val="FFFFFF"/>
                </a:solidFill>
              </a:rPr>
              <a:t>prêmios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620 </a:t>
            </a:r>
            <a:r>
              <a:rPr lang="en-US" sz="2000" dirty="0" err="1">
                <a:solidFill>
                  <a:srgbClr val="FFFFFF"/>
                </a:solidFill>
              </a:rPr>
              <a:t>resumos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submetidos</a:t>
            </a:r>
            <a:r>
              <a:rPr lang="en-US" sz="2000" dirty="0">
                <a:solidFill>
                  <a:srgbClr val="FFFFFF"/>
                </a:solidFill>
              </a:rPr>
              <a:t>: 90% </a:t>
            </a:r>
            <a:r>
              <a:rPr lang="en-US" sz="2000" dirty="0" err="1">
                <a:solidFill>
                  <a:srgbClr val="FFFFFF"/>
                </a:solidFill>
              </a:rPr>
              <a:t>aprovados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Ligas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Acadêmicas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Patologia</a:t>
            </a:r>
            <a:r>
              <a:rPr lang="en-US" sz="2000" dirty="0">
                <a:solidFill>
                  <a:srgbClr val="FFFFFF"/>
                </a:solidFill>
              </a:rPr>
              <a:t>: 7 </a:t>
            </a:r>
            <a:r>
              <a:rPr lang="en-US" sz="2000" dirty="0" err="1">
                <a:solidFill>
                  <a:srgbClr val="FFFFFF"/>
                </a:solidFill>
              </a:rPr>
              <a:t>participaram</a:t>
            </a:r>
            <a:r>
              <a:rPr lang="en-US" sz="2000" dirty="0">
                <a:solidFill>
                  <a:srgbClr val="FFFFFF"/>
                </a:solidFill>
              </a:rPr>
              <a:t> do </a:t>
            </a:r>
            <a:r>
              <a:rPr lang="en-US" sz="2000" dirty="0" err="1">
                <a:solidFill>
                  <a:srgbClr val="FFFFFF"/>
                </a:solidFill>
              </a:rPr>
              <a:t>Encontro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Gincana</a:t>
            </a:r>
            <a:r>
              <a:rPr lang="en-US" sz="2000" dirty="0">
                <a:solidFill>
                  <a:srgbClr val="FFFFFF"/>
                </a:solidFill>
              </a:rPr>
              <a:t> das </a:t>
            </a:r>
            <a:r>
              <a:rPr lang="en-US" sz="2000" dirty="0" err="1">
                <a:solidFill>
                  <a:srgbClr val="FFFFFF"/>
                </a:solidFill>
              </a:rPr>
              <a:t>Ligas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alunos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graduação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Medicina</a:t>
            </a:r>
            <a:r>
              <a:rPr lang="en-US" sz="2000" dirty="0">
                <a:solidFill>
                  <a:srgbClr val="FFFFFF"/>
                </a:solidFill>
              </a:rPr>
              <a:t> com 10 times</a:t>
            </a:r>
          </a:p>
        </p:txBody>
      </p:sp>
      <p:pic>
        <p:nvPicPr>
          <p:cNvPr id="29698" name="Picture 2" descr="Pode ser uma imagem de 6 pessoas, pessoas estudando e texto">
            <a:extLst>
              <a:ext uri="{FF2B5EF4-FFF2-40B4-BE49-F238E27FC236}">
                <a16:creationId xmlns:a16="http://schemas.microsoft.com/office/drawing/2014/main" id="{9F46A6E5-8033-19AD-0770-4FC69E95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04" y="3949865"/>
            <a:ext cx="3312368" cy="28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Pode ser uma imagem de ‎1 pessoa, sala de redação e ‎texto que diz &quot;‎globoplay 29/05 9/05a01/06/2024 a 01/06/2024 -VUIA UIA ém/PA em PA #CBPatol-a2024 a2024 JAC 12:06 CLÓVIS CLÓVISKLOC KLOCK presid. da Sociedade Brasileira de Patologia ponciamesto AgancaCAca CCM GROUP OCCM Z4 Congresso Brasileiro PATOLOGIA 27° 27.C Congresso CongressoBrasileiros Brasileiro CITOPATOLOGIA ATOLOGIA CTO 385801/06202 202 INOV AÇÃO INTEGR ح‎&quot;‎‎">
            <a:extLst>
              <a:ext uri="{FF2B5EF4-FFF2-40B4-BE49-F238E27FC236}">
                <a16:creationId xmlns:a16="http://schemas.microsoft.com/office/drawing/2014/main" id="{A733862B-49DF-A8F1-3B61-2F49BD1F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99" y="1196751"/>
            <a:ext cx="2743749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Pode ser uma imagem de 7 pessoas e texto">
            <a:extLst>
              <a:ext uri="{FF2B5EF4-FFF2-40B4-BE49-F238E27FC236}">
                <a16:creationId xmlns:a16="http://schemas.microsoft.com/office/drawing/2014/main" id="{57591E16-6F1B-433D-9A10-9D914858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5" y="3949864"/>
            <a:ext cx="3312368" cy="28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E7E2719-5F44-944A-5077-274C068D8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952" y="93064"/>
            <a:ext cx="5976664" cy="1031679"/>
          </a:xfrm>
          <a:prstGeom prst="rect">
            <a:avLst/>
          </a:prstGeom>
        </p:spPr>
      </p:pic>
      <p:pic>
        <p:nvPicPr>
          <p:cNvPr id="5" name="Picture 6" descr="Pode ser uma imagem de 7 pessoas e texto">
            <a:extLst>
              <a:ext uri="{FF2B5EF4-FFF2-40B4-BE49-F238E27FC236}">
                <a16:creationId xmlns:a16="http://schemas.microsoft.com/office/drawing/2014/main" id="{B206E6C1-AD7F-4664-0C6F-897F9845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145725"/>
            <a:ext cx="3384376" cy="25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9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5D81986-D1D4-4231-7F1F-752B56D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4624"/>
            <a:ext cx="7056784" cy="1668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Vice-</a:t>
            </a:r>
            <a:r>
              <a:rPr lang="en-US" sz="2800" dirty="0" err="1">
                <a:solidFill>
                  <a:schemeClr val="tx2"/>
                </a:solidFill>
              </a:rPr>
              <a:t>Presidência</a:t>
            </a:r>
            <a:r>
              <a:rPr lang="en-US" sz="2800" dirty="0">
                <a:solidFill>
                  <a:schemeClr val="tx2"/>
                </a:solidFill>
              </a:rPr>
              <a:t> Para </a:t>
            </a:r>
            <a:r>
              <a:rPr lang="en-US" sz="2800" dirty="0" err="1">
                <a:solidFill>
                  <a:schemeClr val="tx2"/>
                </a:solidFill>
              </a:rPr>
              <a:t>Assuntos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Profissionais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 err="1">
                <a:solidFill>
                  <a:schemeClr val="tx2"/>
                </a:solidFill>
              </a:rPr>
              <a:t>Departamentos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Controle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Qualidade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Defesa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Profissional</a:t>
            </a:r>
            <a:r>
              <a:rPr lang="en-US" sz="2800" dirty="0">
                <a:solidFill>
                  <a:schemeClr val="tx2"/>
                </a:solidFill>
              </a:rPr>
              <a:t> e </a:t>
            </a:r>
            <a:r>
              <a:rPr lang="en-US" sz="2800" dirty="0" err="1">
                <a:solidFill>
                  <a:schemeClr val="tx2"/>
                </a:solidFill>
              </a:rPr>
              <a:t>Informática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476CEF-8A65-44F8-2E9A-A58CD2AC30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1344" y="1831897"/>
            <a:ext cx="6840760" cy="445005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Lançamento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Controle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Qualidade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Imuno-histoquímica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(PPCQ)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Inclusão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procedimentos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CBHPM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Revisão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procedimentos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CBHPM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Desenvolvimento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metodologia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reconhecimento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pelo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INMETRO do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Controle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Qualidade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Acreditação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(PACQ)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Primeira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auditoria para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acreditação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sistema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gestão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SBP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pelo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método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ISO:9001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Representação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SBP junto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conselhos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profissionais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denúncias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Orientação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laboratórios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patologistas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posicionamentos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negociações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operadoras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cooperativas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Manual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condutas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prerrogativas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patologistas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Aproximação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América Latina para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internacionalização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SBP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referência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LATAM</a:t>
            </a:r>
          </a:p>
          <a:p>
            <a:pPr indent="-228600">
              <a:lnSpc>
                <a:spcPct val="9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Emissão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pareceres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DE8DB1-F16E-B856-09DA-83CB364A5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14578" r="66677" b="41500"/>
          <a:stretch/>
        </p:blipFill>
        <p:spPr>
          <a:xfrm>
            <a:off x="9552384" y="1449041"/>
            <a:ext cx="1224136" cy="22322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24BD94-4E6D-FF58-2D4A-F75009E86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27" t="14578" r="33324" b="41500"/>
          <a:stretch/>
        </p:blipFill>
        <p:spPr>
          <a:xfrm>
            <a:off x="10776520" y="1426877"/>
            <a:ext cx="1224136" cy="22322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0C6355B-C27E-6933-CDFF-B6723AEC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58501" r="66677"/>
          <a:stretch/>
        </p:blipFill>
        <p:spPr>
          <a:xfrm>
            <a:off x="8327553" y="1474361"/>
            <a:ext cx="1224136" cy="210907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7FF63F-CE03-48EB-49E9-873A243DE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15890" r="50000" b="39736"/>
          <a:stretch/>
        </p:blipFill>
        <p:spPr>
          <a:xfrm>
            <a:off x="7182392" y="1412776"/>
            <a:ext cx="1224137" cy="2232248"/>
          </a:xfrm>
          <a:prstGeom prst="rect">
            <a:avLst/>
          </a:prstGeom>
        </p:spPr>
      </p:pic>
      <p:pic>
        <p:nvPicPr>
          <p:cNvPr id="12" name="Imagem 11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497310B8-CD76-434D-5E04-9307DDD57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23" y="44624"/>
            <a:ext cx="864097" cy="1339014"/>
          </a:xfrm>
          <a:prstGeom prst="rect">
            <a:avLst/>
          </a:prstGeom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C000D181-ABF9-BAF4-07E3-B1CF10B5A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4"/>
          <a:stretch/>
        </p:blipFill>
        <p:spPr bwMode="auto">
          <a:xfrm>
            <a:off x="7157616" y="3717032"/>
            <a:ext cx="4987056" cy="307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64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B27F37B-86B5-A1AA-F103-BA0DC849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" y="164539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Vice-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Presidência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Assuntos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Profissionais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Departamento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Controle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Qualidade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PACQ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1DAF27-1A61-10F4-FE8A-F7100FAC7D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85106" y="4208290"/>
            <a:ext cx="6242942" cy="2677094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pt-BR" sz="2000" dirty="0"/>
              <a:t>Certificação internacional da </a:t>
            </a:r>
            <a:r>
              <a:rPr lang="pt-BR" sz="2000" dirty="0" err="1"/>
              <a:t>ISQua</a:t>
            </a:r>
            <a:r>
              <a:rPr lang="pt-BR" sz="2000" dirty="0"/>
              <a:t>  </a:t>
            </a:r>
          </a:p>
          <a:p>
            <a:pPr indent="-228600">
              <a:lnSpc>
                <a:spcPct val="90000"/>
              </a:lnSpc>
            </a:pPr>
            <a:r>
              <a:rPr lang="pt-BR" sz="2000" dirty="0"/>
              <a:t> Recebemos o reconhecimento do programa QUALISS da ANS tornando a SBP instituição acreditadora</a:t>
            </a:r>
          </a:p>
          <a:p>
            <a:pPr indent="-228600">
              <a:lnSpc>
                <a:spcPct val="90000"/>
              </a:lnSpc>
            </a:pPr>
            <a:r>
              <a:rPr lang="pt-BR" sz="2000" dirty="0"/>
              <a:t> Atualizamos e construímos do rol de requisitos e manuais do PACQ para adequação do programa </a:t>
            </a:r>
            <a:r>
              <a:rPr lang="pt-BR" sz="2000" dirty="0" err="1"/>
              <a:t>ISQua</a:t>
            </a:r>
            <a:r>
              <a:rPr lang="pt-BR" sz="2000" dirty="0"/>
              <a:t>, formação e atualização de auditores e atualização do contrato com os laboratórios participantes do programa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1858A7-DDF4-0171-4CF2-7F3A2B823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58501" r="66677"/>
          <a:stretch/>
        </p:blipFill>
        <p:spPr>
          <a:xfrm>
            <a:off x="9680377" y="102418"/>
            <a:ext cx="1102184" cy="1864299"/>
          </a:xfrm>
          <a:prstGeom prst="rect">
            <a:avLst/>
          </a:prstGeom>
        </p:spPr>
      </p:pic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DCC95CFB-150F-913B-91E7-E9C8D12EE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25" y="361410"/>
            <a:ext cx="864097" cy="13390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42C437F-66D9-E955-0D6B-218C1A61C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5890" r="50000" b="39736"/>
          <a:stretch/>
        </p:blipFill>
        <p:spPr>
          <a:xfrm>
            <a:off x="8450199" y="88662"/>
            <a:ext cx="1102185" cy="19731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0127DA-395A-9B71-13DC-E402343A6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4" r="32576" b="38966"/>
          <a:stretch/>
        </p:blipFill>
        <p:spPr>
          <a:xfrm>
            <a:off x="6813155" y="2060848"/>
            <a:ext cx="4950524" cy="25202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ED8B8C-B192-7420-D66C-367509BF6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431" r="82426"/>
          <a:stretch/>
        </p:blipFill>
        <p:spPr>
          <a:xfrm>
            <a:off x="9480376" y="4581129"/>
            <a:ext cx="1539349" cy="16282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D385991-6385-FEDF-14D0-98E46B5CB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24" t="14997" r="898" b="38966"/>
          <a:stretch/>
        </p:blipFill>
        <p:spPr>
          <a:xfrm>
            <a:off x="7392144" y="4581129"/>
            <a:ext cx="2211050" cy="1628286"/>
          </a:xfrm>
          <a:prstGeom prst="rect">
            <a:avLst/>
          </a:prstGeom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0480EC1B-C9B2-3DFB-C952-3F4C3562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2" y="2374050"/>
            <a:ext cx="5724966" cy="16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1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B27F37B-86B5-A1AA-F103-BA0DC849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" y="164539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Vice-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Presidência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Assuntos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Profissionais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Departamento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Controle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Qualidade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PACQ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1DAF27-1A61-10F4-FE8A-F7100FAC7D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0721" y="2119071"/>
            <a:ext cx="5937287" cy="4451755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pt-BR" sz="2200" dirty="0"/>
              <a:t> Iniciamos parceria com Colégio Brasileiro de Radiologia através do PADI, sendo o primeiro evento o 1º Congresso de Acreditação em Medicina Diagnóstica (CBR e SBPC/ML)</a:t>
            </a:r>
          </a:p>
          <a:p>
            <a:pPr indent="-228600">
              <a:lnSpc>
                <a:spcPct val="90000"/>
              </a:lnSpc>
            </a:pPr>
            <a:r>
              <a:rPr lang="pt-BR" sz="2200" dirty="0"/>
              <a:t>Reforçamos relações ANVISA, ABNT, ANS E INDÚSTRIA FARMACÊUTICA </a:t>
            </a:r>
          </a:p>
          <a:p>
            <a:pPr indent="-228600">
              <a:lnSpc>
                <a:spcPct val="90000"/>
              </a:lnSpc>
            </a:pPr>
            <a:r>
              <a:rPr lang="pt-BR" sz="2200" dirty="0"/>
              <a:t>Cursos on-line e presenciais de gestão, atualização de auditores e formação de auditores </a:t>
            </a:r>
          </a:p>
          <a:p>
            <a:pPr indent="-228600">
              <a:lnSpc>
                <a:spcPct val="90000"/>
              </a:lnSpc>
            </a:pPr>
            <a:r>
              <a:rPr lang="pt-BR" sz="2200" dirty="0"/>
              <a:t>O PACQ conta hoje com 56 laboratórios pagantes, 13 auditores líderes, 26 auditores auxiliares e até março 2024 foram realizadas 241 auditorias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1858A7-DDF4-0171-4CF2-7F3A2B823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58501" r="66677"/>
          <a:stretch/>
        </p:blipFill>
        <p:spPr>
          <a:xfrm>
            <a:off x="9680377" y="102418"/>
            <a:ext cx="1102184" cy="1864299"/>
          </a:xfrm>
          <a:prstGeom prst="rect">
            <a:avLst/>
          </a:prstGeom>
        </p:spPr>
      </p:pic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DCC95CFB-150F-913B-91E7-E9C8D12EE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25" y="361410"/>
            <a:ext cx="864097" cy="13390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42C437F-66D9-E955-0D6B-218C1A61C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5890" r="50000" b="39736"/>
          <a:stretch/>
        </p:blipFill>
        <p:spPr>
          <a:xfrm>
            <a:off x="8450199" y="88662"/>
            <a:ext cx="1102185" cy="19731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0127DA-395A-9B71-13DC-E402343A6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4" r="32576" b="38966"/>
          <a:stretch/>
        </p:blipFill>
        <p:spPr>
          <a:xfrm>
            <a:off x="6672064" y="2060848"/>
            <a:ext cx="5211391" cy="25202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ED8B8C-B192-7420-D66C-367509BF6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431" r="82426"/>
          <a:stretch/>
        </p:blipFill>
        <p:spPr>
          <a:xfrm>
            <a:off x="9480376" y="4581129"/>
            <a:ext cx="1634430" cy="16282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D385991-6385-FEDF-14D0-98E46B5CB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24" t="14997" r="898" b="38966"/>
          <a:stretch/>
        </p:blipFill>
        <p:spPr>
          <a:xfrm>
            <a:off x="7320136" y="4581129"/>
            <a:ext cx="2283058" cy="16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88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B27F37B-86B5-A1AA-F103-BA0DC849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36407"/>
            <a:ext cx="6321678" cy="1920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Vice-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Presidência</a:t>
            </a: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Assuntos</a:t>
            </a: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Profissionais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 err="1">
                <a:solidFill>
                  <a:schemeClr val="tx2"/>
                </a:solidFill>
              </a:rPr>
              <a:t>Programa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Incentivo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ao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Controle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Qualidade</a:t>
            </a:r>
            <a:r>
              <a:rPr lang="en-US" sz="2800" dirty="0">
                <a:solidFill>
                  <a:schemeClr val="tx2"/>
                </a:solidFill>
              </a:rPr>
              <a:t> - PICQ</a:t>
            </a: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1DAF27-1A61-10F4-FE8A-F7100FAC7D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1344" y="2132856"/>
            <a:ext cx="5544615" cy="42484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Comissão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PICQ no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biênio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2023-2024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foi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responsável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06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edições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completas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até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momento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 saber: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edição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97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até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102 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edição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102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andamento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indent="-228600">
              <a:lnSpc>
                <a:spcPct val="90000"/>
              </a:lnSpc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Comissão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trabalhou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sentido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manter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 PICQ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robusto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deve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ser,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alimentando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 banco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PICQ com material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atualizado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qualidade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84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51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foram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adicionadas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número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foi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modificado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de 16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12</a:t>
            </a: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APP do PICQ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foi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novidade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desse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período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para que 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assinante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tenha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praticidade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fazer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prova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plataforma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“mobile”, com as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mesmas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funcionalidades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versão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navegador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o APP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foi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baixado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161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vezes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F1D602C8-DA0B-DC32-688E-C55A707E0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096" y="2257007"/>
            <a:ext cx="5174596" cy="3168352"/>
          </a:xfrm>
          <a:prstGeom prst="rect">
            <a:avLst/>
          </a:prstGeom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2E4D6706-9169-E205-3ECF-8CC5F787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9"/>
          <a:stretch/>
        </p:blipFill>
        <p:spPr bwMode="auto">
          <a:xfrm>
            <a:off x="8640502" y="755304"/>
            <a:ext cx="1865784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DB8EB0-A29E-2B85-234B-0B08F76A1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4" y="5593562"/>
            <a:ext cx="2280034" cy="11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14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B27F37B-86B5-A1AA-F103-BA0DC849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36407"/>
            <a:ext cx="6321678" cy="1920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Vice-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Presidência</a:t>
            </a: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Assuntos</a:t>
            </a: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Profissionais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 err="1">
                <a:solidFill>
                  <a:schemeClr val="tx2"/>
                </a:solidFill>
              </a:rPr>
              <a:t>Programa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Incentivo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ao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Controle</a:t>
            </a:r>
            <a:r>
              <a:rPr lang="en-US" sz="2800" dirty="0">
                <a:solidFill>
                  <a:schemeClr val="tx2"/>
                </a:solidFill>
              </a:rPr>
              <a:t> de </a:t>
            </a:r>
            <a:r>
              <a:rPr lang="en-US" sz="2800" dirty="0" err="1">
                <a:solidFill>
                  <a:schemeClr val="tx2"/>
                </a:solidFill>
              </a:rPr>
              <a:t>Qualidade</a:t>
            </a:r>
            <a:r>
              <a:rPr lang="en-US" sz="2800" dirty="0">
                <a:solidFill>
                  <a:schemeClr val="tx2"/>
                </a:solidFill>
              </a:rPr>
              <a:t> - PICQ</a:t>
            </a: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1DAF27-1A61-10F4-FE8A-F7100FAC7D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1344" y="2132855"/>
            <a:ext cx="5544615" cy="43887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selos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proficiência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que no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passado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eram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disponibilizados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forma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física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foram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atualizados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a forma digital,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sendo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uso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permitido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serem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anexados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forma de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marca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d’água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laudos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impressos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o que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até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então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era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proibido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indent="-228600">
              <a:lnSpc>
                <a:spcPct val="90000"/>
              </a:lnSpc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2024: 293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inscrições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(dados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até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março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/2024)</a:t>
            </a:r>
          </a:p>
          <a:p>
            <a:pPr lvl="1" indent="-228600">
              <a:lnSpc>
                <a:spcPct val="90000"/>
              </a:lnSpc>
            </a:pP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Destes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232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são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pessoas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jurídicas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 um total de 794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patologistas</a:t>
            </a: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lnSpc>
                <a:spcPct val="90000"/>
              </a:lnSpc>
            </a:pP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Pessoas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físicas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61</a:t>
            </a:r>
          </a:p>
          <a:p>
            <a:pPr lvl="1" indent="-228600">
              <a:lnSpc>
                <a:spcPct val="90000"/>
              </a:lnSpc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de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patologistas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inscritos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855</a:t>
            </a:r>
          </a:p>
          <a:p>
            <a:pPr lvl="1" indent="-228600">
              <a:lnSpc>
                <a:spcPct val="90000"/>
              </a:lnSpc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SBP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aproximadamente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1900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patologistas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associados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seja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até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março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/2024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são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855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participam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PICQ (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aproximadamente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45%)</a:t>
            </a:r>
          </a:p>
          <a:p>
            <a:pPr lvl="1" indent="-228600">
              <a:lnSpc>
                <a:spcPct val="90000"/>
              </a:lnSpc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Estes dados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não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mostram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assinantes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das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residências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Patologia</a:t>
            </a: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F1D602C8-DA0B-DC32-688E-C55A707E0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096" y="2257007"/>
            <a:ext cx="5174596" cy="3168352"/>
          </a:xfrm>
          <a:prstGeom prst="rect">
            <a:avLst/>
          </a:prstGeom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2E4D6706-9169-E205-3ECF-8CC5F787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9"/>
          <a:stretch/>
        </p:blipFill>
        <p:spPr bwMode="auto">
          <a:xfrm>
            <a:off x="8640502" y="755304"/>
            <a:ext cx="1865784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DB8EB0-A29E-2B85-234B-0B08F76A1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4" y="5593562"/>
            <a:ext cx="2280034" cy="11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35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C549930-D1E8-2241-99DB-B04CEB8E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Departamento de Comunicação Social e Assessoria de Comunicação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1B7616A-01CA-B6B2-41B0-2B4E52ADEE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5939" y="2419203"/>
            <a:ext cx="6447234" cy="417814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Atualmente</a:t>
            </a:r>
            <a:r>
              <a:rPr lang="en-US" sz="1600" dirty="0">
                <a:solidFill>
                  <a:schemeClr val="tx1"/>
                </a:solidFill>
              </a:rPr>
              <a:t>, a </a:t>
            </a:r>
            <a:r>
              <a:rPr lang="en-US" sz="1600" dirty="0" err="1">
                <a:solidFill>
                  <a:schemeClr val="tx1"/>
                </a:solidFill>
              </a:rPr>
              <a:t>assessoria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imprensa</a:t>
            </a:r>
            <a:r>
              <a:rPr lang="en-US" sz="1600" dirty="0">
                <a:solidFill>
                  <a:schemeClr val="tx1"/>
                </a:solidFill>
              </a:rPr>
              <a:t>, a </a:t>
            </a:r>
            <a:r>
              <a:rPr lang="en-US" sz="1600" dirty="0" err="1">
                <a:solidFill>
                  <a:schemeClr val="tx1"/>
                </a:solidFill>
              </a:rPr>
              <a:t>confecção</a:t>
            </a:r>
            <a:r>
              <a:rPr lang="en-US" sz="1600" dirty="0">
                <a:solidFill>
                  <a:schemeClr val="tx1"/>
                </a:solidFill>
              </a:rPr>
              <a:t> de material para redes </a:t>
            </a:r>
            <a:r>
              <a:rPr lang="en-US" sz="1600" dirty="0" err="1">
                <a:solidFill>
                  <a:schemeClr val="tx1"/>
                </a:solidFill>
              </a:rPr>
              <a:t>sociais</a:t>
            </a:r>
            <a:r>
              <a:rPr lang="en-US" sz="1600" dirty="0">
                <a:solidFill>
                  <a:schemeClr val="tx1"/>
                </a:solidFill>
              </a:rPr>
              <a:t> e o editorial do </a:t>
            </a:r>
            <a:r>
              <a:rPr lang="en-US" sz="1600" dirty="0" err="1">
                <a:solidFill>
                  <a:schemeClr val="tx1"/>
                </a:solidFill>
              </a:rPr>
              <a:t>jornal</a:t>
            </a:r>
            <a:r>
              <a:rPr lang="en-US" sz="1600" dirty="0">
                <a:solidFill>
                  <a:schemeClr val="tx1"/>
                </a:solidFill>
              </a:rPr>
              <a:t> “O </a:t>
            </a:r>
            <a:r>
              <a:rPr lang="en-US" sz="1600" dirty="0" err="1">
                <a:solidFill>
                  <a:schemeClr val="tx1"/>
                </a:solidFill>
              </a:rPr>
              <a:t>Patologista</a:t>
            </a:r>
            <a:r>
              <a:rPr lang="en-US" sz="1600" dirty="0">
                <a:solidFill>
                  <a:schemeClr val="tx1"/>
                </a:solidFill>
              </a:rPr>
              <a:t>” </a:t>
            </a:r>
            <a:r>
              <a:rPr lang="en-US" sz="1600" dirty="0" err="1">
                <a:solidFill>
                  <a:schemeClr val="tx1"/>
                </a:solidFill>
              </a:rPr>
              <a:t>são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desenvolvidos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juntamente</a:t>
            </a:r>
            <a:r>
              <a:rPr lang="en-US" sz="1600" dirty="0">
                <a:solidFill>
                  <a:schemeClr val="tx1"/>
                </a:solidFill>
              </a:rPr>
              <a:t> com a </a:t>
            </a:r>
            <a:r>
              <a:rPr lang="en-US" sz="1600" dirty="0" err="1">
                <a:solidFill>
                  <a:schemeClr val="tx1"/>
                </a:solidFill>
              </a:rPr>
              <a:t>empresa</a:t>
            </a:r>
            <a:r>
              <a:rPr lang="en-US" sz="1600" dirty="0">
                <a:solidFill>
                  <a:schemeClr val="tx1"/>
                </a:solidFill>
              </a:rPr>
              <a:t> BlueChip</a:t>
            </a:r>
          </a:p>
          <a:p>
            <a:pPr lvl="0" indent="-228600"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Publicações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conteúdos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sobre</a:t>
            </a:r>
            <a:r>
              <a:rPr lang="en-US" sz="1600" dirty="0">
                <a:solidFill>
                  <a:schemeClr val="tx1"/>
                </a:solidFill>
              </a:rPr>
              <a:t> as </a:t>
            </a:r>
            <a:r>
              <a:rPr lang="en-US" sz="1600" dirty="0" err="1">
                <a:solidFill>
                  <a:schemeClr val="tx1"/>
                </a:solidFill>
              </a:rPr>
              <a:t>atividades</a:t>
            </a:r>
            <a:r>
              <a:rPr lang="en-US" sz="1600" dirty="0">
                <a:solidFill>
                  <a:schemeClr val="tx1"/>
                </a:solidFill>
              </a:rPr>
              <a:t> da </a:t>
            </a:r>
            <a:r>
              <a:rPr lang="en-US" sz="1600" dirty="0" err="1">
                <a:solidFill>
                  <a:schemeClr val="tx1"/>
                </a:solidFill>
              </a:rPr>
              <a:t>Sociedade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informações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educativas</a:t>
            </a:r>
            <a:r>
              <a:rPr lang="en-US" sz="1600" dirty="0">
                <a:solidFill>
                  <a:schemeClr val="tx1"/>
                </a:solidFill>
              </a:rPr>
              <a:t> e </a:t>
            </a:r>
            <a:r>
              <a:rPr lang="en-US" sz="1600" dirty="0" err="1">
                <a:solidFill>
                  <a:schemeClr val="tx1"/>
                </a:solidFill>
              </a:rPr>
              <a:t>datas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comemorativas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mídias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sociais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média</a:t>
            </a:r>
            <a:r>
              <a:rPr lang="en-US" sz="1600" dirty="0">
                <a:solidFill>
                  <a:schemeClr val="tx1"/>
                </a:solidFill>
              </a:rPr>
              <a:t> de 12 a 15 posts </a:t>
            </a:r>
            <a:r>
              <a:rPr lang="en-US" sz="1600" dirty="0" err="1">
                <a:solidFill>
                  <a:schemeClr val="tx1"/>
                </a:solidFill>
              </a:rPr>
              <a:t>mensais</a:t>
            </a:r>
            <a:r>
              <a:rPr lang="en-US" sz="1600" dirty="0">
                <a:solidFill>
                  <a:schemeClr val="tx1"/>
                </a:solidFill>
              </a:rPr>
              <a:t>), </a:t>
            </a:r>
            <a:r>
              <a:rPr lang="en-US" sz="1600" dirty="0" err="1">
                <a:solidFill>
                  <a:schemeClr val="tx1"/>
                </a:solidFill>
              </a:rPr>
              <a:t>abrangendo</a:t>
            </a:r>
            <a:r>
              <a:rPr lang="en-US" sz="1600" dirty="0">
                <a:solidFill>
                  <a:schemeClr val="tx1"/>
                </a:solidFill>
              </a:rPr>
              <a:t> as redes:	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Facebook (https://</a:t>
            </a:r>
            <a:r>
              <a:rPr lang="en-US" sz="1600" dirty="0" err="1">
                <a:solidFill>
                  <a:schemeClr val="tx1"/>
                </a:solidFill>
              </a:rPr>
              <a:t>pt-br.facebook.com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sbp.patologia</a:t>
            </a:r>
            <a:r>
              <a:rPr lang="en-US" sz="1600" dirty="0">
                <a:solidFill>
                  <a:schemeClr val="tx1"/>
                </a:solidFill>
              </a:rPr>
              <a:t>/)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Instagram (https://</a:t>
            </a:r>
            <a:r>
              <a:rPr lang="en-US" sz="1600" dirty="0" err="1">
                <a:solidFill>
                  <a:schemeClr val="tx1"/>
                </a:solidFill>
              </a:rPr>
              <a:t>www.instagram.com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sbpatologia</a:t>
            </a:r>
            <a:r>
              <a:rPr lang="en-US" sz="1600" dirty="0">
                <a:solidFill>
                  <a:schemeClr val="tx1"/>
                </a:solidFill>
              </a:rPr>
              <a:t>/)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Twitter/ X (https://</a:t>
            </a:r>
            <a:r>
              <a:rPr lang="en-US" sz="1600" dirty="0" err="1">
                <a:solidFill>
                  <a:schemeClr val="tx1"/>
                </a:solidFill>
              </a:rPr>
              <a:t>twitter.com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sbpatologia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LinkedIn (https://</a:t>
            </a:r>
            <a:r>
              <a:rPr lang="en-US" sz="1600" dirty="0" err="1">
                <a:solidFill>
                  <a:schemeClr val="tx1"/>
                </a:solidFill>
              </a:rPr>
              <a:t>br.linkedin.com</a:t>
            </a:r>
            <a:r>
              <a:rPr lang="en-US" sz="1600" dirty="0">
                <a:solidFill>
                  <a:schemeClr val="tx1"/>
                </a:solidFill>
              </a:rPr>
              <a:t>/company/</a:t>
            </a:r>
            <a:r>
              <a:rPr lang="en-US" sz="1600" dirty="0" err="1">
                <a:solidFill>
                  <a:schemeClr val="tx1"/>
                </a:solidFill>
              </a:rPr>
              <a:t>sociedade</a:t>
            </a:r>
            <a:r>
              <a:rPr lang="en-US" sz="1600" dirty="0">
                <a:solidFill>
                  <a:schemeClr val="tx1"/>
                </a:solidFill>
              </a:rPr>
              <a:t>-</a:t>
            </a:r>
            <a:r>
              <a:rPr lang="en-US" sz="1600" dirty="0" err="1">
                <a:solidFill>
                  <a:schemeClr val="tx1"/>
                </a:solidFill>
              </a:rPr>
              <a:t>brasileira</a:t>
            </a:r>
            <a:r>
              <a:rPr lang="en-US" sz="1600" dirty="0">
                <a:solidFill>
                  <a:schemeClr val="tx1"/>
                </a:solidFill>
              </a:rPr>
              <a:t>-de-</a:t>
            </a:r>
            <a:r>
              <a:rPr lang="en-US" sz="1600" dirty="0" err="1">
                <a:solidFill>
                  <a:schemeClr val="tx1"/>
                </a:solidFill>
              </a:rPr>
              <a:t>patologia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relação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às</a:t>
            </a:r>
            <a:r>
              <a:rPr lang="en-US" sz="1600" dirty="0">
                <a:solidFill>
                  <a:schemeClr val="tx1"/>
                </a:solidFill>
              </a:rPr>
              <a:t> redes </a:t>
            </a:r>
            <a:r>
              <a:rPr lang="en-US" sz="1600" dirty="0" err="1">
                <a:solidFill>
                  <a:schemeClr val="tx1"/>
                </a:solidFill>
              </a:rPr>
              <a:t>sociais</a:t>
            </a:r>
            <a:r>
              <a:rPr lang="en-US" sz="1600" dirty="0">
                <a:solidFill>
                  <a:schemeClr val="tx1"/>
                </a:solidFill>
              </a:rPr>
              <a:t>, o Instagram </a:t>
            </a:r>
            <a:r>
              <a:rPr lang="en-US" sz="1600" dirty="0" err="1">
                <a:solidFill>
                  <a:schemeClr val="tx1"/>
                </a:solidFill>
              </a:rPr>
              <a:t>foi</a:t>
            </a:r>
            <a:r>
              <a:rPr lang="en-US" sz="1600" dirty="0">
                <a:solidFill>
                  <a:schemeClr val="tx1"/>
                </a:solidFill>
              </a:rPr>
              <a:t> a rede que </a:t>
            </a:r>
            <a:r>
              <a:rPr lang="en-US" sz="1600" dirty="0" err="1">
                <a:solidFill>
                  <a:schemeClr val="tx1"/>
                </a:solidFill>
              </a:rPr>
              <a:t>teve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melhor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desempenho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longo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ano</a:t>
            </a:r>
            <a:r>
              <a:rPr lang="en-US" sz="1600" dirty="0">
                <a:solidFill>
                  <a:schemeClr val="tx1"/>
                </a:solidFill>
              </a:rPr>
              <a:t> de 2023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Houve</a:t>
            </a:r>
            <a:r>
              <a:rPr lang="en-US" sz="1600" dirty="0">
                <a:solidFill>
                  <a:schemeClr val="tx1"/>
                </a:solidFill>
              </a:rPr>
              <a:t> um </a:t>
            </a:r>
            <a:r>
              <a:rPr lang="en-US" sz="1600" dirty="0" err="1">
                <a:solidFill>
                  <a:schemeClr val="tx1"/>
                </a:solidFill>
              </a:rPr>
              <a:t>alcance</a:t>
            </a:r>
            <a:r>
              <a:rPr lang="en-US" sz="1600" dirty="0">
                <a:solidFill>
                  <a:schemeClr val="tx1"/>
                </a:solidFill>
              </a:rPr>
              <a:t> de 269.112 </a:t>
            </a:r>
            <a:r>
              <a:rPr lang="en-US" sz="1600" dirty="0" err="1">
                <a:solidFill>
                  <a:schemeClr val="tx1"/>
                </a:solidFill>
              </a:rPr>
              <a:t>contas</a:t>
            </a:r>
            <a:r>
              <a:rPr lang="en-US" sz="1600" dirty="0">
                <a:solidFill>
                  <a:schemeClr val="tx1"/>
                </a:solidFill>
              </a:rPr>
              <a:t>, o que </a:t>
            </a:r>
            <a:r>
              <a:rPr lang="en-US" sz="1600" dirty="0" err="1">
                <a:solidFill>
                  <a:schemeClr val="tx1"/>
                </a:solidFill>
              </a:rPr>
              <a:t>representa</a:t>
            </a:r>
            <a:r>
              <a:rPr lang="en-US" sz="1600" dirty="0">
                <a:solidFill>
                  <a:schemeClr val="tx1"/>
                </a:solidFill>
              </a:rPr>
              <a:t> um </a:t>
            </a:r>
            <a:r>
              <a:rPr lang="en-US" sz="1600" dirty="0" err="1">
                <a:solidFill>
                  <a:schemeClr val="tx1"/>
                </a:solidFill>
              </a:rPr>
              <a:t>aumento</a:t>
            </a:r>
            <a:r>
              <a:rPr lang="en-US" sz="1600" dirty="0">
                <a:solidFill>
                  <a:schemeClr val="tx1"/>
                </a:solidFill>
              </a:rPr>
              <a:t> de 98% 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relação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ano</a:t>
            </a:r>
            <a:r>
              <a:rPr lang="en-US" sz="1600" dirty="0">
                <a:solidFill>
                  <a:schemeClr val="tx1"/>
                </a:solidFill>
              </a:rPr>
              <a:t> anterior</a:t>
            </a:r>
          </a:p>
          <a:p>
            <a:pPr marL="400050" lvl="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tx1"/>
                </a:solidFill>
              </a:rPr>
              <a:t>Além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disso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tivemos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aumento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de 3093 </a:t>
            </a:r>
            <a:r>
              <a:rPr lang="en-US" sz="1600" dirty="0" err="1">
                <a:solidFill>
                  <a:schemeClr val="tx1"/>
                </a:solidFill>
              </a:rPr>
              <a:t>seguidores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correspondente</a:t>
            </a:r>
            <a:r>
              <a:rPr lang="en-US" sz="1600" dirty="0">
                <a:solidFill>
                  <a:schemeClr val="tx1"/>
                </a:solidFill>
              </a:rPr>
              <a:t> a um </a:t>
            </a:r>
            <a:r>
              <a:rPr lang="en-US" sz="1600" dirty="0" err="1">
                <a:solidFill>
                  <a:schemeClr val="tx1"/>
                </a:solidFill>
              </a:rPr>
              <a:t>aumento</a:t>
            </a:r>
            <a:r>
              <a:rPr lang="en-US" sz="1600" dirty="0">
                <a:solidFill>
                  <a:schemeClr val="tx1"/>
                </a:solidFill>
              </a:rPr>
              <a:t> de 123% 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relação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ano</a:t>
            </a:r>
            <a:r>
              <a:rPr lang="en-US" sz="1600" dirty="0">
                <a:solidFill>
                  <a:schemeClr val="tx1"/>
                </a:solidFill>
              </a:rPr>
              <a:t> anterior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C3546DEB-FF0B-D54E-BCCD-266B9DF7D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" r="9658"/>
          <a:stretch/>
        </p:blipFill>
        <p:spPr bwMode="auto">
          <a:xfrm>
            <a:off x="8328248" y="4186745"/>
            <a:ext cx="3611467" cy="251874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B5588CE6-63E6-64E9-999C-7B9691870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255" y="152510"/>
            <a:ext cx="864097" cy="13390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FDFB63-1FF8-08EE-8348-040C125E0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12646" r="898" b="44214"/>
          <a:stretch/>
        </p:blipFill>
        <p:spPr>
          <a:xfrm>
            <a:off x="7155744" y="2060848"/>
            <a:ext cx="4844912" cy="191059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8573529-4CE8-8DF7-83AD-D1DF8FD61C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0" t="13645" r="48872" b="41149"/>
          <a:stretch/>
        </p:blipFill>
        <p:spPr>
          <a:xfrm>
            <a:off x="6168008" y="77038"/>
            <a:ext cx="1375555" cy="19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2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EFD49EE-A008-FA90-FBF3-407D72CF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Agradecimentos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469C64-7621-BE4E-4848-4E8759E8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172" y="2339781"/>
            <a:ext cx="3744416" cy="2340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1BD35E-4C84-11FD-E752-37487375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98" y="680929"/>
            <a:ext cx="3853860" cy="5022221"/>
          </a:xfrm>
          <a:prstGeom prst="rect">
            <a:avLst/>
          </a:prstGeom>
        </p:spPr>
      </p:pic>
      <p:pic>
        <p:nvPicPr>
          <p:cNvPr id="6" name="Imagem 5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D05B42C1-7C82-7ED4-0ADF-517F373BB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7" y="678050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6BE0C948-78E0-3840-B870-8B041BCC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Vice-Presidência Para Assuntos Profissionais</a:t>
            </a:r>
            <a:b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Outros Departamentos e Assessorias</a:t>
            </a:r>
            <a:br>
              <a:rPr lang="en-US" sz="1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55158"/>
            <a:ext cx="1512168" cy="709780"/>
          </a:xfrm>
          <a:prstGeom prst="rect">
            <a:avLst/>
          </a:prstGeom>
        </p:spPr>
      </p:pic>
      <p:graphicFrame>
        <p:nvGraphicFramePr>
          <p:cNvPr id="27" name="CaixaDeTexto 9">
            <a:extLst>
              <a:ext uri="{FF2B5EF4-FFF2-40B4-BE49-F238E27FC236}">
                <a16:creationId xmlns:a16="http://schemas.microsoft.com/office/drawing/2014/main" id="{10D7199E-20E2-B163-FD93-18F1A1A5B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67724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7307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429000"/>
            <a:ext cx="4464496" cy="18604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FFFFFF"/>
                </a:solidFill>
              </a:rPr>
              <a:t>Obrigada!</a:t>
            </a:r>
          </a:p>
        </p:txBody>
      </p:sp>
      <p:pic>
        <p:nvPicPr>
          <p:cNvPr id="38914" name="Picture 2" descr="Pode ser uma imagem de 8 pessoas">
            <a:extLst>
              <a:ext uri="{FF2B5EF4-FFF2-40B4-BE49-F238E27FC236}">
                <a16:creationId xmlns:a16="http://schemas.microsoft.com/office/drawing/2014/main" id="{3D73992D-73CD-4188-4388-CD72F57E7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7"/>
          <a:stretch/>
        </p:blipFill>
        <p:spPr bwMode="auto">
          <a:xfrm>
            <a:off x="5231904" y="2559090"/>
            <a:ext cx="4968552" cy="41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2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1143000"/>
          </a:xfrm>
        </p:spPr>
        <p:txBody>
          <a:bodyPr>
            <a:noAutofit/>
          </a:bodyPr>
          <a:lstStyle/>
          <a:p>
            <a:pPr algn="l"/>
            <a:br>
              <a:rPr lang="pt-BR" sz="3200" b="1" dirty="0"/>
            </a:br>
            <a:r>
              <a:rPr lang="pt-BR" sz="3200" b="1" dirty="0"/>
              <a:t>Presidência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336" y="2060848"/>
            <a:ext cx="5976664" cy="4824536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Atuação em todas as frentes de trabalho da SBP: acadêmico-científicas e profissionais</a:t>
            </a:r>
          </a:p>
          <a:p>
            <a:pPr lvl="1"/>
            <a:r>
              <a:rPr lang="pt-BR" dirty="0"/>
              <a:t>Ensino à distância: organização, participação direta e apoio a todos os cursos, aulas e simpósios realizados, incluindo o 34º </a:t>
            </a:r>
            <a:r>
              <a:rPr lang="pt-BR" dirty="0" err="1"/>
              <a:t>CBPato</a:t>
            </a:r>
            <a:endParaRPr lang="pt-BR" dirty="0"/>
          </a:p>
          <a:p>
            <a:pPr lvl="1"/>
            <a:r>
              <a:rPr lang="pt-BR" dirty="0"/>
              <a:t>Ensino de patologia: a Presidência participou pessoalmente de vários eventos com alunos de graduação de Medicina, transmitindo a importância do patologista, as boas perspectivas do mercado de trabalho e, principalmente, quão gratificante e interessante é o exercício da especialidade; também apoiou a manutenção das atividades do FEP</a:t>
            </a:r>
          </a:p>
          <a:p>
            <a:pPr lvl="1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CC8EF3-6E4D-23F8-C535-4C9702D3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" t="14896" r="82455" b="49555"/>
          <a:stretch/>
        </p:blipFill>
        <p:spPr>
          <a:xfrm>
            <a:off x="3863752" y="86943"/>
            <a:ext cx="1224136" cy="1788294"/>
          </a:xfrm>
          <a:prstGeom prst="rect">
            <a:avLst/>
          </a:prstGeom>
        </p:spPr>
      </p:pic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B580D77C-1044-12FF-6B05-10A7A9C45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1" y="189002"/>
            <a:ext cx="1069179" cy="1584176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D3DA7B7-4A63-0525-2011-0673A7A0D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32362"/>
              </p:ext>
            </p:extLst>
          </p:nvPr>
        </p:nvGraphicFramePr>
        <p:xfrm>
          <a:off x="6240016" y="2391116"/>
          <a:ext cx="5760639" cy="3918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645">
                  <a:extLst>
                    <a:ext uri="{9D8B030D-6E8A-4147-A177-3AD203B41FA5}">
                      <a16:colId xmlns:a16="http://schemas.microsoft.com/office/drawing/2014/main" val="3270072558"/>
                    </a:ext>
                  </a:extLst>
                </a:gridCol>
                <a:gridCol w="2123045">
                  <a:extLst>
                    <a:ext uri="{9D8B030D-6E8A-4147-A177-3AD203B41FA5}">
                      <a16:colId xmlns:a16="http://schemas.microsoft.com/office/drawing/2014/main" val="2752601448"/>
                    </a:ext>
                  </a:extLst>
                </a:gridCol>
                <a:gridCol w="1069468">
                  <a:extLst>
                    <a:ext uri="{9D8B030D-6E8A-4147-A177-3AD203B41FA5}">
                      <a16:colId xmlns:a16="http://schemas.microsoft.com/office/drawing/2014/main" val="2882814783"/>
                    </a:ext>
                  </a:extLst>
                </a:gridCol>
                <a:gridCol w="1055481">
                  <a:extLst>
                    <a:ext uri="{9D8B030D-6E8A-4147-A177-3AD203B41FA5}">
                      <a16:colId xmlns:a16="http://schemas.microsoft.com/office/drawing/2014/main" val="1580040224"/>
                    </a:ext>
                  </a:extLst>
                </a:gridCol>
              </a:tblGrid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DATA 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ATIVIDADE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MODALIDADE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HORÁRIO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977873948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13/01/2023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Reunião Diretoria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 / Presencial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- 13h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963899486"/>
                  </a:ext>
                </a:extLst>
              </a:tr>
              <a:tr h="87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15/02/2023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09h-10h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456312694"/>
                  </a:ext>
                </a:extLst>
              </a:tr>
              <a:tr h="866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01/03/2023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 dirty="0">
                          <a:effectLst/>
                        </a:rPr>
                        <a:t>Revisão regras trabalhos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11h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245394280"/>
                  </a:ext>
                </a:extLst>
              </a:tr>
              <a:tr h="115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01/03/2023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Hereditary Tumors - Dra Katia RJ - agência RV+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774161387"/>
                  </a:ext>
                </a:extLst>
              </a:tr>
              <a:tr h="898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08/03/2023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141572797"/>
                  </a:ext>
                </a:extLst>
              </a:tr>
              <a:tr h="797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21/03/2023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34o CBP e 27o CBC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10h30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776783674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21/03/2023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Hereditary Tumors (Rio de Janeiro)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11h30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67530729"/>
                  </a:ext>
                </a:extLst>
              </a:tr>
              <a:tr h="888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22/03/2023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4168405027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24/03/2023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Reunião Diretoria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 / Presencial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- 13h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4046664543"/>
                  </a:ext>
                </a:extLst>
              </a:tr>
              <a:tr h="80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05/04/2023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794414097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17/04/2023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Visita Técnica - Hangar - 34o CBP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Presencial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956569316"/>
                  </a:ext>
                </a:extLst>
              </a:tr>
              <a:tr h="80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19/04/2023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AstraZeneca - Dossiê EGFR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10h - 11h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586216035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03/05/2023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/ 27o CBC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820582667"/>
                  </a:ext>
                </a:extLst>
              </a:tr>
              <a:tr h="87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03/05/2023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AstraZeneca - Dossiê EGFR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10h - 11h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471908279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17/05/2023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Organização 34o CBP / 27o CBC + CCM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09h - 10h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475407"/>
                  </a:ext>
                </a:extLst>
              </a:tr>
              <a:tr h="87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24/05/2023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Lançamento: 34o CBP / 27o CBC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On-line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10h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087832200"/>
                  </a:ext>
                </a:extLst>
              </a:tr>
              <a:tr h="79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24/05/2023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 dirty="0">
                          <a:effectLst/>
                        </a:rPr>
                        <a:t>6º </a:t>
                      </a:r>
                      <a:r>
                        <a:rPr lang="pt-BR" sz="1000" dirty="0" err="1">
                          <a:effectLst/>
                        </a:rPr>
                        <a:t>Cheat</a:t>
                      </a:r>
                      <a:r>
                        <a:rPr lang="pt-BR" sz="1000" dirty="0">
                          <a:effectLst/>
                        </a:rPr>
                        <a:t> </a:t>
                      </a:r>
                      <a:r>
                        <a:rPr lang="pt-BR" sz="1000" dirty="0" err="1">
                          <a:effectLst/>
                        </a:rPr>
                        <a:t>Sheet</a:t>
                      </a:r>
                      <a:r>
                        <a:rPr lang="pt-BR" sz="1000" dirty="0">
                          <a:effectLst/>
                        </a:rPr>
                        <a:t> 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>
                          <a:effectLst/>
                        </a:rPr>
                        <a:t>Presencial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000" dirty="0">
                          <a:effectLst/>
                        </a:rPr>
                        <a:t>8h-18h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64401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68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1143000"/>
          </a:xfrm>
        </p:spPr>
        <p:txBody>
          <a:bodyPr>
            <a:noAutofit/>
          </a:bodyPr>
          <a:lstStyle/>
          <a:p>
            <a:pPr algn="l"/>
            <a:br>
              <a:rPr lang="pt-BR" sz="3200" b="1" dirty="0"/>
            </a:br>
            <a:r>
              <a:rPr lang="pt-BR" sz="3200" b="1" dirty="0"/>
              <a:t>Presidência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336" y="1916832"/>
            <a:ext cx="5760640" cy="4824536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Atuação em todas as frentes de trabalho da SBP: acadêmico-científicas e profissionais</a:t>
            </a:r>
          </a:p>
          <a:p>
            <a:pPr lvl="1"/>
            <a:r>
              <a:rPr lang="pt-BR" dirty="0"/>
              <a:t>Interface com órgãos técnicos, como a ANVISA, ANS e ABNT: autoridade para a tomada de decisões técnicas</a:t>
            </a:r>
          </a:p>
          <a:p>
            <a:pPr lvl="1"/>
            <a:r>
              <a:rPr lang="pt-BR" dirty="0"/>
              <a:t>Recentemente, um estudo produzido pela SBP ajudou a embasar a decisão da Comissão Nacional de Incorporação de Tecnologias no Sistema Único de Saúde (</a:t>
            </a:r>
            <a:r>
              <a:rPr lang="pt-BR" dirty="0" err="1"/>
              <a:t>Conitec</a:t>
            </a:r>
            <a:r>
              <a:rPr lang="pt-BR" dirty="0"/>
              <a:t>) de incluir o teste RT-PCR para pesquisa da mutação de </a:t>
            </a:r>
            <a:r>
              <a:rPr lang="pt-BR" i="1" dirty="0"/>
              <a:t>EGFR</a:t>
            </a:r>
            <a:r>
              <a:rPr lang="pt-BR" dirty="0"/>
              <a:t> no SUS</a:t>
            </a:r>
          </a:p>
          <a:p>
            <a:pPr lvl="1"/>
            <a:r>
              <a:rPr lang="pt-BR" dirty="0"/>
              <a:t>A SBP foi indicada para compor o quadro de membros efetivos do conselho consultivo do INCA (</a:t>
            </a:r>
            <a:r>
              <a:rPr lang="pt-BR" dirty="0" err="1"/>
              <a:t>Consinca</a:t>
            </a:r>
            <a:r>
              <a:rPr lang="pt-BR" dirty="0"/>
              <a:t>): colegiado que se reúne para assessorar o Ministério da Saúde nas propostas de formulação, regulamentação e supervisão da política nacional para a prevenção e controle do câncer no SUS</a:t>
            </a:r>
          </a:p>
          <a:p>
            <a:pPr lvl="1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CC8EF3-6E4D-23F8-C535-4C9702D3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" t="14896" r="82455" b="49555"/>
          <a:stretch/>
        </p:blipFill>
        <p:spPr>
          <a:xfrm>
            <a:off x="3863752" y="86943"/>
            <a:ext cx="1224136" cy="1788294"/>
          </a:xfrm>
          <a:prstGeom prst="rect">
            <a:avLst/>
          </a:prstGeom>
        </p:spPr>
      </p:pic>
      <p:pic>
        <p:nvPicPr>
          <p:cNvPr id="7" name="Imagem 6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B580D77C-1044-12FF-6B05-10A7A9C45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1" y="189002"/>
            <a:ext cx="1069179" cy="1584176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243691C-AAA2-700A-019D-1E81250F5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56298"/>
              </p:ext>
            </p:extLst>
          </p:nvPr>
        </p:nvGraphicFramePr>
        <p:xfrm>
          <a:off x="5879976" y="1875238"/>
          <a:ext cx="6120681" cy="48682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186">
                  <a:extLst>
                    <a:ext uri="{9D8B030D-6E8A-4147-A177-3AD203B41FA5}">
                      <a16:colId xmlns:a16="http://schemas.microsoft.com/office/drawing/2014/main" val="3270072558"/>
                    </a:ext>
                  </a:extLst>
                </a:gridCol>
                <a:gridCol w="2255736">
                  <a:extLst>
                    <a:ext uri="{9D8B030D-6E8A-4147-A177-3AD203B41FA5}">
                      <a16:colId xmlns:a16="http://schemas.microsoft.com/office/drawing/2014/main" val="2752601448"/>
                    </a:ext>
                  </a:extLst>
                </a:gridCol>
                <a:gridCol w="1136310">
                  <a:extLst>
                    <a:ext uri="{9D8B030D-6E8A-4147-A177-3AD203B41FA5}">
                      <a16:colId xmlns:a16="http://schemas.microsoft.com/office/drawing/2014/main" val="2882814783"/>
                    </a:ext>
                  </a:extLst>
                </a:gridCol>
                <a:gridCol w="1121449">
                  <a:extLst>
                    <a:ext uri="{9D8B030D-6E8A-4147-A177-3AD203B41FA5}">
                      <a16:colId xmlns:a16="http://schemas.microsoft.com/office/drawing/2014/main" val="1580040224"/>
                    </a:ext>
                  </a:extLst>
                </a:gridCol>
              </a:tblGrid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DATA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ATIVIDADE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MODALIDADE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HORÁRIO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977873948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13/01/2023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Diretoria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 / 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09h - 13h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963899486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19/06/2023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com Dr. Fernando Maia (Coordenador-Geral da Política Nacional de Prevenção e Controle do Câncer), </a:t>
                      </a:r>
                      <a:br>
                        <a:rPr lang="pt-BR" sz="800">
                          <a:effectLst/>
                        </a:rPr>
                      </a:br>
                      <a:r>
                        <a:rPr lang="pt-BR" sz="800">
                          <a:effectLst/>
                        </a:rPr>
                        <a:t>Ministério da Saúde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14h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344793346"/>
                  </a:ext>
                </a:extLst>
              </a:tr>
              <a:tr h="73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21/06/2023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Diretoria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 - 13h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709034146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22/06/2023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GBM e SBP no Estudo Melanoma Brasil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 - 10h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703509059"/>
                  </a:ext>
                </a:extLst>
              </a:tr>
              <a:tr h="800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29/06/2023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AMB: XIV ENEM 2023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4250433772"/>
                  </a:ext>
                </a:extLst>
              </a:tr>
              <a:tr h="87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12/07/2023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- RDC 786/2023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11h00 - 12h00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981477936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31/07/2023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técnica - RDC nº 786/2023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17h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989218851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02/08/2023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Ato Solene Câncer de Pulmão - Oncoguia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18h00 - 21h00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497252170"/>
                  </a:ext>
                </a:extLst>
              </a:tr>
              <a:tr h="7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5º Diálogos em Oncologia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15h00 - 17h00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563211436"/>
                  </a:ext>
                </a:extLst>
              </a:tr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11/08/2023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Diretoria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 - 13h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462293118"/>
                  </a:ext>
                </a:extLst>
              </a:tr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14/08/2023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Webinar CBR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20h55-21h07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030542217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17/08/2023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I CURSO DE CITOLOGIA GINECOLÓGICA EM MEIO LÍQUIDO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Abertura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710197741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22/08/2023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5° Fórum Oncoguia de Câncer de Pulmão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09h-17h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922462717"/>
                  </a:ext>
                </a:extLst>
              </a:tr>
              <a:tr h="658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26/08/2023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SBP Na Estrada - Fortaleza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521655094"/>
                  </a:ext>
                </a:extLst>
              </a:tr>
              <a:tr h="64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30/08/2023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SESAI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09h-09h30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647613240"/>
                  </a:ext>
                </a:extLst>
              </a:tr>
              <a:tr h="147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30/08/2023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CONVITE JANTAR 7° FILIS - Fórum Internacional de Lideranças da Saúde [Organização ABRAMED]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19h30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598790042"/>
                  </a:ext>
                </a:extLst>
              </a:tr>
              <a:tr h="9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31/08/2023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Abramed - Associação Brasileira de Medicina Diagnóstica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10h-11h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996916754"/>
                  </a:ext>
                </a:extLst>
              </a:tr>
              <a:tr h="673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05/09/2023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Waspalm (SBPC)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279330591"/>
                  </a:ext>
                </a:extLst>
              </a:tr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20/09/2023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Diretoria Executiva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09h15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704097352"/>
                  </a:ext>
                </a:extLst>
              </a:tr>
              <a:tr h="47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23/09/2023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SBP Na Estrada - RJ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997265313"/>
                  </a:ext>
                </a:extLst>
              </a:tr>
              <a:tr h="945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26/09/2023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10º Congresso TJCC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09h-12h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952635238"/>
                  </a:ext>
                </a:extLst>
              </a:tr>
              <a:tr h="965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02/10/2023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SUS - Laboratório de Anatomia Patológica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16h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017644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73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EF67FEA-61C2-6A9E-E5B2-0BB48D498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32227"/>
              </p:ext>
            </p:extLst>
          </p:nvPr>
        </p:nvGraphicFramePr>
        <p:xfrm>
          <a:off x="8256240" y="4941168"/>
          <a:ext cx="3805258" cy="1772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293">
                  <a:extLst>
                    <a:ext uri="{9D8B030D-6E8A-4147-A177-3AD203B41FA5}">
                      <a16:colId xmlns:a16="http://schemas.microsoft.com/office/drawing/2014/main" val="407482089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075359226"/>
                    </a:ext>
                  </a:extLst>
                </a:gridCol>
                <a:gridCol w="705516">
                  <a:extLst>
                    <a:ext uri="{9D8B030D-6E8A-4147-A177-3AD203B41FA5}">
                      <a16:colId xmlns:a16="http://schemas.microsoft.com/office/drawing/2014/main" val="1814753994"/>
                    </a:ext>
                  </a:extLst>
                </a:gridCol>
                <a:gridCol w="695868">
                  <a:extLst>
                    <a:ext uri="{9D8B030D-6E8A-4147-A177-3AD203B41FA5}">
                      <a16:colId xmlns:a16="http://schemas.microsoft.com/office/drawing/2014/main" val="2870614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19/02/2024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Reunião </a:t>
                      </a:r>
                      <a:r>
                        <a:rPr lang="pt-BR" sz="800" b="0" dirty="0" err="1">
                          <a:solidFill>
                            <a:schemeClr val="tx1"/>
                          </a:solidFill>
                          <a:effectLst/>
                        </a:rPr>
                        <a:t>Astrazeneca</a:t>
                      </a: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 - Política Nacional do Câncer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On-line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16h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55342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20/02/2024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Reunião GBM - Projeto Melanoma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09h30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3211790943"/>
                  </a:ext>
                </a:extLst>
              </a:tr>
              <a:tr h="3058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22/02/2024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Entrevista Rádio Cidade Jundiaí - teste que aprimora diagnóstico para câncer de pulmão será oferecido no SUS e pode beneficiar até 20% dos pacientes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8h30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330100821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3512" y="618598"/>
            <a:ext cx="8640960" cy="1143000"/>
          </a:xfrm>
        </p:spPr>
        <p:txBody>
          <a:bodyPr>
            <a:noAutofit/>
          </a:bodyPr>
          <a:lstStyle/>
          <a:p>
            <a:pPr algn="l"/>
            <a:br>
              <a:rPr lang="pt-BR" sz="3200" b="1" dirty="0"/>
            </a:br>
            <a:r>
              <a:rPr lang="pt-BR" sz="3200" b="1" dirty="0"/>
              <a:t>Presidência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384720" y="2276872"/>
            <a:ext cx="5184576" cy="4536504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Ação Social </a:t>
            </a:r>
          </a:p>
          <a:p>
            <a:pPr lvl="2"/>
            <a:r>
              <a:rPr lang="pt-BR" dirty="0"/>
              <a:t>Desde 2021, apoiamos campanhas para rastreamento do câncer do colo uterino na população indígena em conjunto com a Secretaria Especial de Saúde Indígena (SESAI) do Ministério da Saúde</a:t>
            </a:r>
          </a:p>
          <a:p>
            <a:pPr lvl="2"/>
            <a:r>
              <a:rPr lang="pt-BR" dirty="0"/>
              <a:t>Apoio a laboratórios, serviços de Patologia e patologistas do RS diante da tragédia recente que acometeu o estado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2D6C685-7A93-AF4B-EE84-31DE7A5D5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" t="14896" r="82455" b="49555"/>
          <a:stretch/>
        </p:blipFill>
        <p:spPr>
          <a:xfrm>
            <a:off x="3863752" y="393447"/>
            <a:ext cx="1069179" cy="1523385"/>
          </a:xfrm>
          <a:prstGeom prst="rect">
            <a:avLst/>
          </a:prstGeom>
        </p:spPr>
      </p:pic>
      <p:pic>
        <p:nvPicPr>
          <p:cNvPr id="8" name="Imagem 7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23A7CC9-2D2B-C04A-B55C-ED35349D8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28413"/>
            <a:ext cx="1069179" cy="1523370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410DD2A-6F09-E1DD-E99C-950C8DE49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931200"/>
              </p:ext>
            </p:extLst>
          </p:nvPr>
        </p:nvGraphicFramePr>
        <p:xfrm>
          <a:off x="8256240" y="188640"/>
          <a:ext cx="3816419" cy="4804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126">
                  <a:extLst>
                    <a:ext uri="{9D8B030D-6E8A-4147-A177-3AD203B41FA5}">
                      <a16:colId xmlns:a16="http://schemas.microsoft.com/office/drawing/2014/main" val="3270072558"/>
                    </a:ext>
                  </a:extLst>
                </a:gridCol>
                <a:gridCol w="1406516">
                  <a:extLst>
                    <a:ext uri="{9D8B030D-6E8A-4147-A177-3AD203B41FA5}">
                      <a16:colId xmlns:a16="http://schemas.microsoft.com/office/drawing/2014/main" val="2752601448"/>
                    </a:ext>
                  </a:extLst>
                </a:gridCol>
                <a:gridCol w="708522">
                  <a:extLst>
                    <a:ext uri="{9D8B030D-6E8A-4147-A177-3AD203B41FA5}">
                      <a16:colId xmlns:a16="http://schemas.microsoft.com/office/drawing/2014/main" val="2882814783"/>
                    </a:ext>
                  </a:extLst>
                </a:gridCol>
                <a:gridCol w="699255">
                  <a:extLst>
                    <a:ext uri="{9D8B030D-6E8A-4147-A177-3AD203B41FA5}">
                      <a16:colId xmlns:a16="http://schemas.microsoft.com/office/drawing/2014/main" val="1580040224"/>
                    </a:ext>
                  </a:extLst>
                </a:gridCol>
              </a:tblGrid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DATA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ATIVIDADE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MODALIDADE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HORÁRIO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977873948"/>
                  </a:ext>
                </a:extLst>
              </a:tr>
              <a:tr h="371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03/10/2023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CFM - RDC </a:t>
                      </a:r>
                      <a:r>
                        <a:rPr lang="pt-BR" sz="800" dirty="0" err="1">
                          <a:effectLst/>
                        </a:rPr>
                        <a:t>n°</a:t>
                      </a:r>
                      <a:r>
                        <a:rPr lang="pt-BR" sz="800" dirty="0">
                          <a:effectLst/>
                        </a:rPr>
                        <a:t> 786, 2023, requisitos técnico-sanitários </a:t>
                      </a:r>
                      <a:r>
                        <a:rPr lang="pt-BR" sz="800" dirty="0" err="1">
                          <a:effectLst/>
                        </a:rPr>
                        <a:t>Lab</a:t>
                      </a:r>
                      <a:r>
                        <a:rPr lang="pt-BR" sz="800" dirty="0">
                          <a:effectLst/>
                        </a:rPr>
                        <a:t> Clínicos, Anatomia Patológica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10h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971741688"/>
                  </a:ext>
                </a:extLst>
              </a:tr>
              <a:tr h="371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05/10/2023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Reunião Extraordinária: Carta do LABPAT e resposta da SBP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777267338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10/10/2023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Diretoria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10h-12h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028712650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17/10/2023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SBP e Novartis - Câncer de mama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154149475"/>
                  </a:ext>
                </a:extLst>
              </a:tr>
              <a:tr h="371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20/10/2023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Patrocínio 43º Congresso Médico Universitário de Mogi das Cruzes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11h30 - 12h30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700111814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24/10/2023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Planejamento Estratégico 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9h-17h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054782466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25/10/2023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21ª reunião da Cosaúde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09h30-12h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180786045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10/11/2023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Visita Técnica - 34o CBP + CCM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15h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069337177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11/11/2023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SBP Na Estrada - RJ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09h-18h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899708127"/>
                  </a:ext>
                </a:extLst>
              </a:tr>
              <a:tr h="371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16/11/2023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XXIV Congresso SBCO 2023: Lançamento da Aliança Brasileira de Combate ao Câncer de Pulmão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9h45-18h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047594782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21/11/2023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XXXIV </a:t>
                      </a:r>
                      <a:r>
                        <a:rPr lang="pt-BR" sz="800" dirty="0" err="1">
                          <a:effectLst/>
                        </a:rPr>
                        <a:t>Congreso</a:t>
                      </a:r>
                      <a:r>
                        <a:rPr lang="pt-BR" sz="800" dirty="0">
                          <a:effectLst/>
                        </a:rPr>
                        <a:t> SLAP – 50° </a:t>
                      </a:r>
                      <a:r>
                        <a:rPr lang="pt-BR" sz="800" dirty="0" err="1">
                          <a:effectLst/>
                        </a:rPr>
                        <a:t>Congreso</a:t>
                      </a:r>
                      <a:r>
                        <a:rPr lang="pt-BR" sz="800" dirty="0">
                          <a:effectLst/>
                        </a:rPr>
                        <a:t> SAP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4145596434"/>
                  </a:ext>
                </a:extLst>
              </a:tr>
              <a:tr h="371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29/11/2023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22º Encontro da Associação Brasileira de Registros de Câncer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9h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414251167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29/11/2023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Evento dos 50 Anos do PGPAT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2279735857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09/12/2023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SBP Na Estrada - Porto Alegre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09h-18h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535140008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13/12/2023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Reunião Diretoria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 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10h-12h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1513650856"/>
                  </a:ext>
                </a:extLst>
              </a:tr>
              <a:tr h="17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19/02/2024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Reunião </a:t>
                      </a:r>
                      <a:r>
                        <a:rPr lang="pt-BR" sz="800" b="0" dirty="0" err="1">
                          <a:solidFill>
                            <a:schemeClr val="tx1"/>
                          </a:solidFill>
                          <a:effectLst/>
                        </a:rPr>
                        <a:t>Astrazeneca</a:t>
                      </a: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 - Política Nacional do Câncer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On-line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</a:rPr>
                        <a:t>16h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506383112"/>
                  </a:ext>
                </a:extLst>
              </a:tr>
            </a:tbl>
          </a:graphicData>
        </a:graphic>
      </p:graphicFrame>
      <p:pic>
        <p:nvPicPr>
          <p:cNvPr id="3074" name="Picture 2" descr="Pode ser uma imagem de texto que diz &quot;Sociedade Brasileira de PATOLOGIA 70 ANOS 1954· 1954 2024 7 RIO GRANDE DO SUL RESPEITO E SOLIDARIEDADE 0 LIBERDADE RIGUALDADE HUMA IGUALDADE HUMANIDADE HUMANII&quot;">
            <a:extLst>
              <a:ext uri="{FF2B5EF4-FFF2-40B4-BE49-F238E27FC236}">
                <a16:creationId xmlns:a16="http://schemas.microsoft.com/office/drawing/2014/main" id="{B5C9C6D1-FEDB-0871-578D-81228EB5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276872"/>
            <a:ext cx="3323309" cy="30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1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52D0E8-5725-42F1-BA8A-2E793289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-2"/>
            <a:ext cx="5020091" cy="1511306"/>
          </a:xfrm>
          <a:custGeom>
            <a:avLst/>
            <a:gdLst>
              <a:gd name="connsiteX0" fmla="*/ 2147981 w 6693455"/>
              <a:gd name="connsiteY0" fmla="*/ 0 h 1511306"/>
              <a:gd name="connsiteX1" fmla="*/ 6693455 w 6693455"/>
              <a:gd name="connsiteY1" fmla="*/ 0 h 1511306"/>
              <a:gd name="connsiteX2" fmla="*/ 5995838 w 6693455"/>
              <a:gd name="connsiteY2" fmla="*/ 1511301 h 1511306"/>
              <a:gd name="connsiteX3" fmla="*/ 2147982 w 6693455"/>
              <a:gd name="connsiteY3" fmla="*/ 1511301 h 1511306"/>
              <a:gd name="connsiteX4" fmla="*/ 2147982 w 6693455"/>
              <a:gd name="connsiteY4" fmla="*/ 1511304 h 1511306"/>
              <a:gd name="connsiteX5" fmla="*/ 680261 w 6693455"/>
              <a:gd name="connsiteY5" fmla="*/ 1511304 h 1511306"/>
              <a:gd name="connsiteX6" fmla="*/ 680261 w 6693455"/>
              <a:gd name="connsiteY6" fmla="*/ 1511306 h 1511306"/>
              <a:gd name="connsiteX7" fmla="*/ 0 w 6693455"/>
              <a:gd name="connsiteY7" fmla="*/ 1511306 h 1511306"/>
              <a:gd name="connsiteX8" fmla="*/ 0 w 6693455"/>
              <a:gd name="connsiteY8" fmla="*/ 2 h 1511306"/>
              <a:gd name="connsiteX9" fmla="*/ 680261 w 6693455"/>
              <a:gd name="connsiteY9" fmla="*/ 2 h 1511306"/>
              <a:gd name="connsiteX10" fmla="*/ 680261 w 6693455"/>
              <a:gd name="connsiteY10" fmla="*/ 2544 h 1511306"/>
              <a:gd name="connsiteX11" fmla="*/ 2147981 w 6693455"/>
              <a:gd name="connsiteY11" fmla="*/ 2544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93455" h="1511306">
                <a:moveTo>
                  <a:pt x="2147981" y="0"/>
                </a:moveTo>
                <a:lnTo>
                  <a:pt x="6693455" y="0"/>
                </a:lnTo>
                <a:lnTo>
                  <a:pt x="5995838" y="1511301"/>
                </a:lnTo>
                <a:lnTo>
                  <a:pt x="2147982" y="1511301"/>
                </a:lnTo>
                <a:lnTo>
                  <a:pt x="2147982" y="1511304"/>
                </a:lnTo>
                <a:lnTo>
                  <a:pt x="680261" y="1511304"/>
                </a:lnTo>
                <a:lnTo>
                  <a:pt x="680261" y="1511306"/>
                </a:lnTo>
                <a:lnTo>
                  <a:pt x="0" y="1511306"/>
                </a:lnTo>
                <a:lnTo>
                  <a:pt x="0" y="2"/>
                </a:lnTo>
                <a:lnTo>
                  <a:pt x="680261" y="2"/>
                </a:lnTo>
                <a:lnTo>
                  <a:pt x="680261" y="2544"/>
                </a:lnTo>
                <a:lnTo>
                  <a:pt x="2147981" y="25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1" y="365125"/>
            <a:ext cx="3750609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2400" b="1"/>
            </a:br>
            <a:r>
              <a:rPr lang="pt-BR" sz="2400" b="1"/>
              <a:t>Presidência</a:t>
            </a:r>
            <a:br>
              <a:rPr lang="pt-BR" sz="2400"/>
            </a:br>
            <a:endParaRPr lang="pt-BR" sz="2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C81BFC-A665-4DFF-AFE8-B85ACB3E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691640"/>
            <a:ext cx="4448591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59497" y="1916832"/>
            <a:ext cx="2956327" cy="4565096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pt-BR" sz="2400" dirty="0">
                <a:solidFill>
                  <a:srgbClr val="FFFFFF"/>
                </a:solidFill>
              </a:rPr>
              <a:t>Atuação direta frente a organizações da sociedade civil: </a:t>
            </a:r>
            <a:r>
              <a:rPr lang="pt-BR" sz="2400" dirty="0" err="1">
                <a:solidFill>
                  <a:srgbClr val="FFFFFF"/>
                </a:solidFill>
              </a:rPr>
              <a:t>Oncoguia</a:t>
            </a:r>
            <a:r>
              <a:rPr lang="pt-BR" sz="2400" dirty="0">
                <a:solidFill>
                  <a:srgbClr val="FFFFFF"/>
                </a:solidFill>
              </a:rPr>
              <a:t>, membro do Conselho Estratégico do TJCC e interface com a Assessoria de Imprensa da SBP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676F7A-C13C-A9BD-A6A3-175EFDE4C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" t="14896" r="82455" b="49555"/>
          <a:stretch/>
        </p:blipFill>
        <p:spPr>
          <a:xfrm>
            <a:off x="1703513" y="28743"/>
            <a:ext cx="1008112" cy="1384034"/>
          </a:xfrm>
          <a:prstGeom prst="rect">
            <a:avLst/>
          </a:prstGeom>
        </p:spPr>
      </p:pic>
      <p:pic>
        <p:nvPicPr>
          <p:cNvPr id="10" name="Imagem 9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9E18B9C0-DDE0-5FEE-930D-BA5B15BEC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7" y="189002"/>
            <a:ext cx="1069179" cy="1584176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5C4CB584-9380-79C5-69F0-C90E67232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67755"/>
              </p:ext>
            </p:extLst>
          </p:nvPr>
        </p:nvGraphicFramePr>
        <p:xfrm>
          <a:off x="5807968" y="2995511"/>
          <a:ext cx="6080379" cy="3701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161">
                  <a:extLst>
                    <a:ext uri="{9D8B030D-6E8A-4147-A177-3AD203B41FA5}">
                      <a16:colId xmlns:a16="http://schemas.microsoft.com/office/drawing/2014/main" val="407482089"/>
                    </a:ext>
                  </a:extLst>
                </a:gridCol>
                <a:gridCol w="2245961">
                  <a:extLst>
                    <a:ext uri="{9D8B030D-6E8A-4147-A177-3AD203B41FA5}">
                      <a16:colId xmlns:a16="http://schemas.microsoft.com/office/drawing/2014/main" val="3075359226"/>
                    </a:ext>
                  </a:extLst>
                </a:gridCol>
                <a:gridCol w="1127337">
                  <a:extLst>
                    <a:ext uri="{9D8B030D-6E8A-4147-A177-3AD203B41FA5}">
                      <a16:colId xmlns:a16="http://schemas.microsoft.com/office/drawing/2014/main" val="1814753994"/>
                    </a:ext>
                  </a:extLst>
                </a:gridCol>
                <a:gridCol w="1111920">
                  <a:extLst>
                    <a:ext uri="{9D8B030D-6E8A-4147-A177-3AD203B41FA5}">
                      <a16:colId xmlns:a16="http://schemas.microsoft.com/office/drawing/2014/main" val="2870614832"/>
                    </a:ext>
                  </a:extLst>
                </a:gridCol>
              </a:tblGrid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DATA 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ATIVIDADE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MODALIDADE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HORÁRIO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" marR="10587" marT="0" marB="0" anchor="ctr"/>
                </a:tc>
                <a:extLst>
                  <a:ext uri="{0D108BD9-81ED-4DB2-BD59-A6C34878D82A}">
                    <a16:rowId xmlns:a16="http://schemas.microsoft.com/office/drawing/2014/main" val="3211790943"/>
                  </a:ext>
                </a:extLst>
              </a:tr>
              <a:tr h="3058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22/02/2024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Entrevista Rádio Cidade Jundiaí - teste que aprimora diagnóstico para câncer de pulmão será oferecido no SUS e pode beneficiar até 20% dos pacientes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on-line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8h30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330100821"/>
                  </a:ext>
                </a:extLst>
              </a:tr>
              <a:tr h="3058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22/02/2024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Entrevista TV Senado - teste que aprimora diagnóstico para câncer de pulmão será oferecido no SUS e pode beneficiar até 20% dos pacientes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on-line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16h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088289652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26/02/2024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Entrevista CBN Blumenau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11h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453122470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29/02/2024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de Diretoria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10h-12h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334113939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11/03/2024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Organização 34o CBP + CCM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13h30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017882118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13/03/2024 até 15/03/2024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7º Curso Cheat Sheet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8h-18h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003879817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23/03/2024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Congresso USCAP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3309998720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01/04/2024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Organização 34o CBP + CCM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13h30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3134838595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08/04/2024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Reunião Consultoria Sistemas SBP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104050295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15/04/2024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Organização 34o CBP + CCM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On-line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13h30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740225845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26/04/2024 até 28/04/2024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Revistão APESP (Serra Negra)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08h30 - 17h00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391048375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08/05/2024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Almoço Astrazeneca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12h30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375572508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08/05/2024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14º Fórum Nacional Oncoguia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359539424"/>
                  </a:ext>
                </a:extLst>
              </a:tr>
              <a:tr h="200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24/05/2024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2ª Reunião Ordinária do Conselho Consultivo do INCA - CONSINCA 24/05/24 - 9h às17h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09h-17h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793578644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29/05 a 01/06/2024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34º CBP % 27º CBC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08h-18h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2012483105"/>
                  </a:ext>
                </a:extLst>
              </a:tr>
              <a:tr h="94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26/07/2024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CMG - AMB 2024 - Indicação de Palestrantes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>
                          <a:effectLst/>
                        </a:rPr>
                        <a:t>Presencial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800" dirty="0">
                          <a:effectLst/>
                        </a:rPr>
                        <a:t>10h55 - 12h15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32" marR="27232" marT="0" marB="0" anchor="ctr"/>
                </a:tc>
                <a:extLst>
                  <a:ext uri="{0D108BD9-81ED-4DB2-BD59-A6C34878D82A}">
                    <a16:rowId xmlns:a16="http://schemas.microsoft.com/office/drawing/2014/main" val="1208791142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5C014764-7510-C864-8734-E37B0BA8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66" y="1124744"/>
            <a:ext cx="4588779" cy="17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9496" y="44624"/>
            <a:ext cx="8640960" cy="1143000"/>
          </a:xfrm>
        </p:spPr>
        <p:txBody>
          <a:bodyPr>
            <a:noAutofit/>
          </a:bodyPr>
          <a:lstStyle/>
          <a:p>
            <a:br>
              <a:rPr lang="pt-BR" sz="3200" b="1" dirty="0"/>
            </a:br>
            <a:r>
              <a:rPr lang="pt-BR" sz="3200" b="1" dirty="0"/>
              <a:t>Secretaria Executiva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3352" y="980728"/>
            <a:ext cx="4608513" cy="5985005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Despacho, junto à gerência administrativa da SBP, assuntos diversos relacionados à rotina da sede</a:t>
            </a:r>
          </a:p>
          <a:p>
            <a:r>
              <a:rPr lang="pt-BR" dirty="0"/>
              <a:t>Respostas a questionamentos de associados, não </a:t>
            </a:r>
            <a:r>
              <a:rPr lang="pt-BR" dirty="0" err="1"/>
              <a:t>associados,outros</a:t>
            </a:r>
            <a:r>
              <a:rPr lang="pt-BR" dirty="0"/>
              <a:t> profissionais e acadêmicos através do “Fale Conosco” e/ou endereço eletrônico (contas vinculadas à SBP)</a:t>
            </a:r>
          </a:p>
          <a:p>
            <a:r>
              <a:rPr lang="pt-BR" dirty="0"/>
              <a:t>Revisão contínua de vários ofícios da SBP, incluindo cartas enviadas anualmente a médicos patologistas desligados ou não adimplentes com a Sociedade: objetivo de informar mais detalhadamente sobre as várias oportunidades e vantagens oferecidas aos associados</a:t>
            </a:r>
          </a:p>
          <a:p>
            <a:r>
              <a:rPr lang="pt-BR" dirty="0"/>
              <a:t>Apoio ao Departamento de Comunicação e Assessoria de Imprensa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55D39E-9F02-E647-AC65-071FA3E20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0" t="39664" r="42513" b="41334"/>
          <a:stretch/>
        </p:blipFill>
        <p:spPr>
          <a:xfrm>
            <a:off x="7680176" y="119884"/>
            <a:ext cx="936104" cy="1288329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9E5479E-3B7B-496A-DC94-2D6FD039B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053690"/>
              </p:ext>
            </p:extLst>
          </p:nvPr>
        </p:nvGraphicFramePr>
        <p:xfrm>
          <a:off x="5087888" y="1587886"/>
          <a:ext cx="6912768" cy="5009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550">
                  <a:extLst>
                    <a:ext uri="{9D8B030D-6E8A-4147-A177-3AD203B41FA5}">
                      <a16:colId xmlns:a16="http://schemas.microsoft.com/office/drawing/2014/main" val="1433048680"/>
                    </a:ext>
                  </a:extLst>
                </a:gridCol>
                <a:gridCol w="1799018">
                  <a:extLst>
                    <a:ext uri="{9D8B030D-6E8A-4147-A177-3AD203B41FA5}">
                      <a16:colId xmlns:a16="http://schemas.microsoft.com/office/drawing/2014/main" val="1005310531"/>
                    </a:ext>
                  </a:extLst>
                </a:gridCol>
                <a:gridCol w="878262">
                  <a:extLst>
                    <a:ext uri="{9D8B030D-6E8A-4147-A177-3AD203B41FA5}">
                      <a16:colId xmlns:a16="http://schemas.microsoft.com/office/drawing/2014/main" val="1613602835"/>
                    </a:ext>
                  </a:extLst>
                </a:gridCol>
                <a:gridCol w="736606">
                  <a:extLst>
                    <a:ext uri="{9D8B030D-6E8A-4147-A177-3AD203B41FA5}">
                      <a16:colId xmlns:a16="http://schemas.microsoft.com/office/drawing/2014/main" val="333499861"/>
                    </a:ext>
                  </a:extLst>
                </a:gridCol>
                <a:gridCol w="878262">
                  <a:extLst>
                    <a:ext uri="{9D8B030D-6E8A-4147-A177-3AD203B41FA5}">
                      <a16:colId xmlns:a16="http://schemas.microsoft.com/office/drawing/2014/main" val="2648691922"/>
                    </a:ext>
                  </a:extLst>
                </a:gridCol>
                <a:gridCol w="1204070">
                  <a:extLst>
                    <a:ext uri="{9D8B030D-6E8A-4147-A177-3AD203B41FA5}">
                      <a16:colId xmlns:a16="http://schemas.microsoft.com/office/drawing/2014/main" val="2570212681"/>
                    </a:ext>
                  </a:extLst>
                </a:gridCol>
              </a:tblGrid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Identificação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Tipo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Quantidade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Pendente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Respondido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Não Respondido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860710222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Administrativo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107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107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451786135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Assessoria de Imprensa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750808404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Acadêmicos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4072730575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Profissionais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139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138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971147274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Congresso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270404305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Classificados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373270521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Evento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563251653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Jornal "O Patologista"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77819282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Ombudsman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989858842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46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45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495881769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598388811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PICQ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65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842173228"/>
                  </a:ext>
                </a:extLst>
              </a:tr>
              <a:tr h="227703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Título de Especialista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14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44614443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Administrativo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25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1747916477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Assessoria de Imprensa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3859688101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Acadêmicos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193986603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Patologista Não Associado SBP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effectLst/>
                        </a:rPr>
                        <a:t>Assuntos Profissionais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17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>
                          <a:effectLst/>
                        </a:rPr>
                        <a:t>17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effectLst/>
                        </a:rPr>
                        <a:t>0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9" marR="17369" marT="0" marB="0" anchor="ctr"/>
                </a:tc>
                <a:extLst>
                  <a:ext uri="{0D108BD9-81ED-4DB2-BD59-A6C34878D82A}">
                    <a16:rowId xmlns:a16="http://schemas.microsoft.com/office/drawing/2014/main" val="2131910269"/>
                  </a:ext>
                </a:extLst>
              </a:tr>
            </a:tbl>
          </a:graphicData>
        </a:graphic>
      </p:graphicFrame>
      <p:pic>
        <p:nvPicPr>
          <p:cNvPr id="8" name="Imagem 7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6AF8C1F2-A9E5-24E4-019A-5276A0060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1741" y="895448"/>
            <a:ext cx="4496990" cy="1494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3400" b="1" dirty="0"/>
            </a:br>
            <a:r>
              <a:rPr lang="pt-BR" sz="3400" b="1" dirty="0"/>
              <a:t>Secretaria Executiva</a:t>
            </a:r>
            <a:br>
              <a:rPr lang="pt-BR" sz="3400" dirty="0"/>
            </a:br>
            <a:endParaRPr lang="pt-BR" sz="3400" dirty="0"/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0" y="0"/>
            <a:ext cx="664368" cy="6858000"/>
            <a:chOff x="0" y="0"/>
            <a:chExt cx="885825" cy="68580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7266" y="2492897"/>
            <a:ext cx="3834937" cy="42444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Organização de eventos junto a outros membros da Diretoria: Cursos “</a:t>
            </a:r>
            <a:r>
              <a:rPr lang="pt-BR" sz="1700" dirty="0" err="1">
                <a:solidFill>
                  <a:schemeClr val="tx1">
                    <a:alpha val="60000"/>
                  </a:schemeClr>
                </a:solidFill>
              </a:rPr>
              <a:t>Cheat</a:t>
            </a: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pt-BR" sz="1700" dirty="0" err="1">
                <a:solidFill>
                  <a:schemeClr val="tx1">
                    <a:alpha val="60000"/>
                  </a:schemeClr>
                </a:solidFill>
              </a:rPr>
              <a:t>Sheet</a:t>
            </a: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” </a:t>
            </a:r>
            <a:r>
              <a:rPr lang="pt-BR" sz="1700" dirty="0" err="1">
                <a:solidFill>
                  <a:schemeClr val="tx1">
                    <a:alpha val="60000"/>
                  </a:schemeClr>
                </a:solidFill>
              </a:rPr>
              <a:t>Pré-Prova</a:t>
            </a: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 de Título de Especialista da SBP e o APESP &amp; SBP </a:t>
            </a:r>
            <a:r>
              <a:rPr lang="pt-BR" sz="1700" dirty="0" err="1">
                <a:solidFill>
                  <a:schemeClr val="tx1">
                    <a:alpha val="60000"/>
                  </a:schemeClr>
                </a:solidFill>
              </a:rPr>
              <a:t>Breast</a:t>
            </a: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 Board</a:t>
            </a:r>
          </a:p>
          <a:p>
            <a:pPr>
              <a:lnSpc>
                <a:spcPct val="90000"/>
              </a:lnSpc>
            </a:pP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Participação de vários eventos com alunos de Graduação de Medicina, muitos promovidos por Ligas Acadêmicas de Patologia</a:t>
            </a:r>
          </a:p>
          <a:p>
            <a:pPr>
              <a:lnSpc>
                <a:spcPct val="90000"/>
              </a:lnSpc>
            </a:pP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Interface da Diretoria da SBP com o FEP e apoio às atividades dos professores</a:t>
            </a:r>
          </a:p>
          <a:p>
            <a:pPr>
              <a:lnSpc>
                <a:spcPct val="90000"/>
              </a:lnSpc>
            </a:pPr>
            <a:r>
              <a:rPr lang="pt-BR" sz="1700" dirty="0">
                <a:solidFill>
                  <a:schemeClr val="tx1">
                    <a:alpha val="60000"/>
                  </a:schemeClr>
                </a:solidFill>
              </a:rPr>
              <a:t>Participação ativa da organização, logística e/ou como membro da coordenação das atividades científicas e sociais do 34º Congresso Brasileiro de Patologia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55D39E-9F02-E647-AC65-071FA3E20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0" t="39664" r="42513" b="41334"/>
          <a:stretch/>
        </p:blipFill>
        <p:spPr>
          <a:xfrm>
            <a:off x="6500808" y="194720"/>
            <a:ext cx="1395392" cy="201014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3F7ED74-827D-AF2F-6010-1CEE7B6B35E0}"/>
              </a:ext>
            </a:extLst>
          </p:cNvPr>
          <p:cNvSpPr/>
          <p:nvPr/>
        </p:nvSpPr>
        <p:spPr>
          <a:xfrm>
            <a:off x="8256240" y="2204783"/>
            <a:ext cx="2160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Imagem 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B641D5D2-4582-02AC-8747-A1A14B337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16632"/>
            <a:ext cx="864097" cy="1339014"/>
          </a:xfrm>
          <a:prstGeom prst="rect">
            <a:avLst/>
          </a:prstGeom>
        </p:spPr>
      </p:pic>
      <p:pic>
        <p:nvPicPr>
          <p:cNvPr id="13" name="Imagem 12" descr="Diagrama, Texto&#10;&#10;Descrição gerada automaticamente">
            <a:extLst>
              <a:ext uri="{FF2B5EF4-FFF2-40B4-BE49-F238E27FC236}">
                <a16:creationId xmlns:a16="http://schemas.microsoft.com/office/drawing/2014/main" id="{51EF135F-08E3-31CC-494F-075336256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6"/>
          <a:stretch/>
        </p:blipFill>
        <p:spPr>
          <a:xfrm>
            <a:off x="9041004" y="3068960"/>
            <a:ext cx="3066127" cy="3122254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CF7E116E-98D6-6738-6465-5CBC2A411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5993"/>
            <a:ext cx="2736304" cy="46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99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5134</Words>
  <Application>Microsoft Office PowerPoint</Application>
  <PresentationFormat>Widescreen</PresentationFormat>
  <Paragraphs>1023</Paragraphs>
  <Slides>39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Calibri</vt:lpstr>
      <vt:lpstr>Helvetica Neue</vt:lpstr>
      <vt:lpstr>Tw Cen MT</vt:lpstr>
      <vt:lpstr>Verdana</vt:lpstr>
      <vt:lpstr>Wingdings</vt:lpstr>
      <vt:lpstr>Tema do Office</vt:lpstr>
      <vt:lpstr>Relatório de Atividades Parcial  Diretoria Executiva – Gestão 2023/2024</vt:lpstr>
      <vt:lpstr>Apresentação do PowerPoint</vt:lpstr>
      <vt:lpstr>Diretoria Executiva – Gestão 2023/2024</vt:lpstr>
      <vt:lpstr> Presidência </vt:lpstr>
      <vt:lpstr> Presidência </vt:lpstr>
      <vt:lpstr> Presidência </vt:lpstr>
      <vt:lpstr> Presidência </vt:lpstr>
      <vt:lpstr> Secretaria Executiva </vt:lpstr>
      <vt:lpstr> Secretaria Executiva </vt:lpstr>
      <vt:lpstr> Secretaria Executiva </vt:lpstr>
      <vt:lpstr> Vice-Presidência Para Assuntos Acadêmicos Departamentos Científico, de Ensino e de Especialidades, Assessorias, SAEP </vt:lpstr>
      <vt:lpstr> Vice-Presidência Para Assuntos Acadêmicos Departamentos Científico, de Ensino e de Especialidades </vt:lpstr>
      <vt:lpstr>Vice-Presidência Para Assuntos Acadêmicos Departamentos Científico e de Especialidades</vt:lpstr>
      <vt:lpstr> Vice-Presidência Para Assuntos Acadêmicos Departamentos Científico, de Ensino e de Especialidades </vt:lpstr>
      <vt:lpstr> Vice-Presidência Para Assuntos Acadêmicos </vt:lpstr>
      <vt:lpstr> Vice-Presidência Para Assuntos Acadêmicos </vt:lpstr>
      <vt:lpstr> Vice-Presidência Para Assuntos Acadêmicos Departamentos Científico, de Ensino e de Especialidades </vt:lpstr>
      <vt:lpstr>Vice-Presidência Para Assuntos Acadêmicos  SBP Na Estrada </vt:lpstr>
      <vt:lpstr>Vice-Presidência Para Assuntos Acadêmicos  SBP Na Estrada </vt:lpstr>
      <vt:lpstr> Comissão do Título De Especialista em Patologia </vt:lpstr>
      <vt:lpstr>Diretoria Executiva Vice-Presidência Para Assuntos Acadêmicas  Programa de Educação em Patologia (PEdPato) Residentes SBP – 2024 </vt:lpstr>
      <vt:lpstr>Diretoria Executiva Vice-Presidência Para Assuntos Acadêmicas  Programa de Educação em Patologia (PEdPato) Residentes SBP – 2024 </vt:lpstr>
      <vt:lpstr>Vice-Presidência Para Assuntos Acadêmicos</vt:lpstr>
      <vt:lpstr>Apresentação do PowerPoint</vt:lpstr>
      <vt:lpstr>Apresentação do PowerPoint</vt:lpstr>
      <vt:lpstr> Vice-Presidência Para Assuntos Acadêmicos </vt:lpstr>
      <vt:lpstr>Apresentação do PowerPoint</vt:lpstr>
      <vt:lpstr>Apresentação do PowerPoint</vt:lpstr>
      <vt:lpstr>Apresentação do PowerPoint</vt:lpstr>
      <vt:lpstr>Nossos números</vt:lpstr>
      <vt:lpstr>Vice-Presidência Para Assuntos Profissionais Departamentos de Controle de Qualidade, Defesa Profissional e Informática</vt:lpstr>
      <vt:lpstr>Vice-Presidência Para Assuntos Profissionais Departamento de Controle de Qualidade e PACQ</vt:lpstr>
      <vt:lpstr>Vice-Presidência Para Assuntos Profissionais Departamento de Controle de Qualidade e PACQ</vt:lpstr>
      <vt:lpstr>Vice-Presidência Para Assuntos Profissionais Programa de Incentivo ao Controle de Qualidade - PICQ </vt:lpstr>
      <vt:lpstr>Vice-Presidência Para Assuntos Profissionais Programa de Incentivo ao Controle de Qualidade - PICQ </vt:lpstr>
      <vt:lpstr>Departamento de Comunicação Social e Assessoria de Comunicação</vt:lpstr>
      <vt:lpstr>Agradecimentos</vt:lpstr>
      <vt:lpstr> Vice-Presidência Para Assuntos Profissionais Outros Departamentos e Assessorias 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de atividades da atual  Diretoria Executiva – Biênio 2018/2019</dc:title>
  <dc:creator>Microsoft Office User</dc:creator>
  <cp:lastModifiedBy>CN</cp:lastModifiedBy>
  <cp:revision>158</cp:revision>
  <dcterms:created xsi:type="dcterms:W3CDTF">2019-05-01T21:07:51Z</dcterms:created>
  <dcterms:modified xsi:type="dcterms:W3CDTF">2024-06-01T14:18:30Z</dcterms:modified>
</cp:coreProperties>
</file>